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6" r:id="rId2"/>
    <p:sldId id="290" r:id="rId3"/>
    <p:sldId id="268" r:id="rId4"/>
    <p:sldId id="286" r:id="rId5"/>
    <p:sldId id="287" r:id="rId6"/>
    <p:sldId id="298" r:id="rId7"/>
    <p:sldId id="277" r:id="rId8"/>
    <p:sldId id="280" r:id="rId9"/>
    <p:sldId id="295" r:id="rId10"/>
    <p:sldId id="296" r:id="rId11"/>
    <p:sldId id="297" r:id="rId12"/>
  </p:sldIdLst>
  <p:sldSz cx="9144000" cy="5143500" type="screen16x9"/>
  <p:notesSz cx="6805613" cy="9944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0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194"/>
    <a:srgbClr val="33ACE3"/>
    <a:srgbClr val="3166CF"/>
    <a:srgbClr val="3E6FD2"/>
    <a:srgbClr val="2D5EC1"/>
    <a:srgbClr val="BDDEFF"/>
    <a:srgbClr val="99CCFF"/>
    <a:srgbClr val="808080"/>
    <a:srgbClr val="FFD624"/>
    <a:srgbClr val="0F5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26" autoAdjust="0"/>
  </p:normalViewPr>
  <p:slideViewPr>
    <p:cSldViewPr showGuides="1">
      <p:cViewPr>
        <p:scale>
          <a:sx n="150" d="100"/>
          <a:sy n="150" d="100"/>
        </p:scale>
        <p:origin x="144" y="432"/>
      </p:cViewPr>
      <p:guideLst>
        <p:guide orient="horz" pos="680"/>
        <p:guide pos="2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FED45814-836F-4D02-9B3F-C8895E04523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6458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6125"/>
            <a:ext cx="662940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23170"/>
            <a:ext cx="5445126" cy="447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220961ED-B8B5-4C64-9727-6F12A830C9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2761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JRC 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4371950"/>
            <a:ext cx="9144000" cy="771550"/>
          </a:xfrm>
          <a:prstGeom prst="rect">
            <a:avLst/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8172400" y="1599642"/>
            <a:ext cx="864096" cy="540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068530" y="1527634"/>
            <a:ext cx="4751942" cy="1350150"/>
          </a:xfrm>
          <a:prstGeom prst="rect">
            <a:avLst/>
          </a:prstGeom>
        </p:spPr>
        <p:txBody>
          <a:bodyPr lIns="0" tIns="0" rIns="0" bIns="0"/>
          <a:lstStyle>
            <a:lvl1pPr marL="0" algn="r">
              <a:lnSpc>
                <a:spcPct val="110000"/>
              </a:lnSpc>
              <a:defRPr sz="2800">
                <a:solidFill>
                  <a:srgbClr val="164194"/>
                </a:solidFill>
              </a:defRPr>
            </a:lvl1pPr>
          </a:lstStyle>
          <a:p>
            <a:pPr lvl="0"/>
            <a:endParaRPr lang="en-GB" altLang="en-US" noProof="0" dirty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067945" y="2985796"/>
            <a:ext cx="4752547" cy="810090"/>
          </a:xfrm>
          <a:prstGeom prst="rect">
            <a:avLst/>
          </a:prstGeom>
        </p:spPr>
        <p:txBody>
          <a:bodyPr lIns="0" tIns="0" bIns="0"/>
          <a:lstStyle>
            <a:lvl1pPr marL="0" indent="0" algn="r">
              <a:lnSpc>
                <a:spcPct val="110000"/>
              </a:lnSpc>
              <a:spcBef>
                <a:spcPts val="0"/>
              </a:spcBef>
              <a:buFontTx/>
              <a:buNone/>
              <a:defRPr sz="2400" b="1" i="0">
                <a:solidFill>
                  <a:srgbClr val="164194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4499991" y="249492"/>
            <a:ext cx="4320159" cy="1098122"/>
          </a:xfrm>
          <a:prstGeom prst="rect">
            <a:avLst/>
          </a:prstGeom>
        </p:spPr>
        <p:txBody>
          <a:bodyPr lIns="0" tIns="46800" r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4494"/>
                </a:solidFill>
                <a:latin typeface="Verdana" charset="0"/>
                <a:ea typeface="MS PGothic" pitchFamily="34" charset="-128"/>
                <a:cs typeface="ＭＳ Ｐゴシック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kern="0" baseline="0" dirty="0" smtClean="0"/>
              <a:t>The European Commission’s</a:t>
            </a:r>
          </a:p>
          <a:p>
            <a:pPr>
              <a:lnSpc>
                <a:spcPct val="100000"/>
              </a:lnSpc>
            </a:pPr>
            <a:r>
              <a:rPr lang="en-GB" sz="1800" kern="0" baseline="0" dirty="0" smtClean="0"/>
              <a:t>science and knowledge service</a:t>
            </a:r>
          </a:p>
          <a:p>
            <a:pPr>
              <a:lnSpc>
                <a:spcPct val="200000"/>
              </a:lnSpc>
            </a:pPr>
            <a:r>
              <a:rPr lang="en-US" sz="1600" b="0" kern="0" dirty="0" smtClean="0"/>
              <a:t>Joint Research</a:t>
            </a:r>
            <a:r>
              <a:rPr lang="en-US" sz="1600" b="0" kern="0" baseline="0" dirty="0" smtClean="0"/>
              <a:t> Centre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4067945" y="4011910"/>
            <a:ext cx="4752547" cy="486054"/>
          </a:xfrm>
          <a:prstGeom prst="rect">
            <a:avLst/>
          </a:prstGeom>
        </p:spPr>
        <p:txBody>
          <a:bodyPr lIns="0" rIns="0" bIns="360000" anchor="b"/>
          <a:lstStyle>
            <a:lvl1pPr marL="0" indent="0" algn="r">
              <a:buClr>
                <a:srgbClr val="1E4494"/>
              </a:buClr>
              <a:buFont typeface="Arial" panose="020B0604020202020204" pitchFamily="34" charset="0"/>
              <a:buNone/>
              <a:defRPr sz="1600" b="1"/>
            </a:lvl1pPr>
            <a:lvl2pPr marL="2286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 sz="1600"/>
            </a:lvl2pPr>
            <a:lvl3pPr marL="4572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3pPr>
            <a:lvl4pPr marL="6858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4pPr>
            <a:lvl5pPr marL="9144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EC-JRC-logo_horizontal_EN_neg_transparent-background.png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12" y="4299943"/>
            <a:ext cx="2591992" cy="75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07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61" tIns="37880" rIns="75761" bIns="37880" anchor="ctr"/>
          <a:lstStyle/>
          <a:p>
            <a:pPr algn="ctr" defTabSz="8163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95" dirty="0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44FA-E590-4C52-B2DF-C7C56193AAAC}" type="datetimeFigureOut">
              <a:rPr lang="en-US"/>
              <a:pPr>
                <a:defRPr/>
              </a:pPr>
              <a:t>11/21/2019</a:t>
            </a:fld>
            <a:endParaRPr lang="en-US" dirty="0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465524-6ECE-42B0-AE01-FC20A832C7C7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7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068530" y="1527634"/>
            <a:ext cx="4751942" cy="1350150"/>
          </a:xfrm>
          <a:prstGeom prst="rect">
            <a:avLst/>
          </a:prstGeom>
        </p:spPr>
        <p:txBody>
          <a:bodyPr lIns="0" tIns="0" rIns="0" bIns="0"/>
          <a:lstStyle>
            <a:lvl1pPr marL="0" algn="r">
              <a:lnSpc>
                <a:spcPct val="110000"/>
              </a:lnSpc>
              <a:defRPr sz="2800">
                <a:solidFill>
                  <a:srgbClr val="164194"/>
                </a:solidFill>
              </a:defRPr>
            </a:lvl1pPr>
          </a:lstStyle>
          <a:p>
            <a:pPr lvl="0"/>
            <a:endParaRPr lang="en-GB" altLang="en-US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067945" y="2985796"/>
            <a:ext cx="4752547" cy="810090"/>
          </a:xfrm>
          <a:prstGeom prst="rect">
            <a:avLst/>
          </a:prstGeom>
        </p:spPr>
        <p:txBody>
          <a:bodyPr lIns="0" tIns="0" bIns="0"/>
          <a:lstStyle>
            <a:lvl1pPr marL="0" indent="0" algn="r">
              <a:lnSpc>
                <a:spcPct val="110000"/>
              </a:lnSpc>
              <a:spcBef>
                <a:spcPts val="0"/>
              </a:spcBef>
              <a:buFontTx/>
              <a:buNone/>
              <a:defRPr sz="2400" b="1" i="0">
                <a:solidFill>
                  <a:srgbClr val="164194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067945" y="4011910"/>
            <a:ext cx="4752547" cy="486054"/>
          </a:xfrm>
          <a:prstGeom prst="rect">
            <a:avLst/>
          </a:prstGeom>
        </p:spPr>
        <p:txBody>
          <a:bodyPr lIns="0" rIns="0" bIns="360000" anchor="b"/>
          <a:lstStyle>
            <a:lvl1pPr marL="0" indent="0" algn="r">
              <a:buClr>
                <a:srgbClr val="1E4494"/>
              </a:buClr>
              <a:buFont typeface="Arial" panose="020B0604020202020204" pitchFamily="34" charset="0"/>
              <a:buNone/>
              <a:defRPr sz="1600" b="1"/>
            </a:lvl1pPr>
            <a:lvl2pPr marL="2286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 sz="1600"/>
            </a:lvl2pPr>
            <a:lvl3pPr marL="4572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3pPr>
            <a:lvl4pPr marL="6858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4pPr>
            <a:lvl5pPr marL="914400" indent="-228600" algn="r">
              <a:buClr>
                <a:srgbClr val="1E449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33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725" y="251129"/>
            <a:ext cx="8208963" cy="4860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7544" y="790129"/>
            <a:ext cx="8208144" cy="3674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870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6725" y="251129"/>
            <a:ext cx="8208963" cy="4860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7544" y="790129"/>
            <a:ext cx="3960440" cy="3674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715247" y="790129"/>
            <a:ext cx="3960440" cy="36747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156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60032" y="360362"/>
            <a:ext cx="4320480" cy="410159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64194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7544" y="1113625"/>
            <a:ext cx="3959994" cy="3402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6725" y="251128"/>
            <a:ext cx="3961260" cy="7544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21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7828" y="0"/>
            <a:ext cx="4229788" cy="51435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716015" y="1113625"/>
            <a:ext cx="3960000" cy="3402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714755" y="251128"/>
            <a:ext cx="3961260" cy="7544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61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elow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7828" y="0"/>
            <a:ext cx="9161828" cy="165364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7544" y="2462678"/>
            <a:ext cx="8208144" cy="200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 b="0" i="0">
                <a:solidFill>
                  <a:srgbClr val="164194"/>
                </a:solidFill>
              </a:defRPr>
            </a:lvl1pPr>
            <a:lvl2pPr marL="342900" indent="-34290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Char char="•"/>
              <a:defRPr sz="2000">
                <a:solidFill>
                  <a:srgbClr val="164194"/>
                </a:solidFill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buClr>
                <a:srgbClr val="33ACE3"/>
              </a:buClr>
              <a:buFont typeface="Arial"/>
              <a:buNone/>
              <a:defRPr sz="2000">
                <a:solidFill>
                  <a:srgbClr val="164194"/>
                </a:solidFill>
              </a:defRPr>
            </a:lvl3pPr>
            <a:lvl4pPr marL="0">
              <a:spcBef>
                <a:spcPts val="0"/>
              </a:spcBef>
              <a:defRPr/>
            </a:lvl4pPr>
            <a:lvl5pPr marL="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6725" y="1923678"/>
            <a:ext cx="8208963" cy="4860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34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6725" y="251129"/>
            <a:ext cx="8208963" cy="4860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2400">
                <a:solidFill>
                  <a:srgbClr val="16419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98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13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4371950"/>
            <a:ext cx="9144000" cy="771550"/>
          </a:xfrm>
          <a:prstGeom prst="rect">
            <a:avLst/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sp>
        <p:nvSpPr>
          <p:cNvPr id="9" name="Slide Number Placeholder 1"/>
          <p:cNvSpPr txBox="1">
            <a:spLocks/>
          </p:cNvSpPr>
          <p:nvPr userDrawn="1"/>
        </p:nvSpPr>
        <p:spPr>
          <a:xfrm>
            <a:off x="395536" y="4731990"/>
            <a:ext cx="2133600" cy="273844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GB"/>
            </a:defPPr>
            <a:lvl1pPr marL="0" indent="0" algn="r" rtl="0" fontAlgn="base">
              <a:spcBef>
                <a:spcPct val="0"/>
              </a:spcBef>
              <a:spcAft>
                <a:spcPct val="0"/>
              </a:spcAft>
              <a:buClr>
                <a:srgbClr val="33ACE3"/>
              </a:buClr>
              <a:buFont typeface="Arial"/>
              <a:buNone/>
              <a:defRPr sz="1200" kern="1200">
                <a:solidFill>
                  <a:srgbClr val="1641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fld id="{416CF0FB-56F5-7340-B552-B5CF2D5EAED5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1" name="Picture 10" descr="EC-JRC-logo_horizontal_EN_pos_transparent-background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04" y="4299942"/>
            <a:ext cx="2592000" cy="7577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50" r:id="rId3"/>
    <p:sldLayoutId id="2147483652" r:id="rId4"/>
    <p:sldLayoutId id="2147483655" r:id="rId5"/>
    <p:sldLayoutId id="2147483656" r:id="rId6"/>
    <p:sldLayoutId id="2147483659" r:id="rId7"/>
    <p:sldLayoutId id="2147483654" r:id="rId8"/>
    <p:sldLayoutId id="2147483660" r:id="rId9"/>
    <p:sldLayoutId id="2147483662" r:id="rId10"/>
  </p:sldLayoutIdLst>
  <p:timing>
    <p:tnLst>
      <p:par>
        <p:cTn id="1" dur="indefinite" restart="never" nodeType="tmRoot"/>
      </p:par>
    </p:tnLst>
  </p:timing>
  <p:txStyles>
    <p:titleStyle>
      <a:lvl1pPr marL="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62000" b="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563888" y="1707654"/>
            <a:ext cx="5400619" cy="810090"/>
          </a:xfrm>
        </p:spPr>
        <p:txBody>
          <a:bodyPr/>
          <a:lstStyle/>
          <a:p>
            <a:r>
              <a:rPr lang="en-US" sz="1800" smtClean="0"/>
              <a:t>JRC </a:t>
            </a:r>
            <a:r>
              <a:rPr lang="en-US" sz="1800" smtClean="0"/>
              <a:t>Field </a:t>
            </a:r>
            <a:r>
              <a:rPr lang="en-US" sz="1800" dirty="0"/>
              <a:t>Reporting </a:t>
            </a:r>
            <a:r>
              <a:rPr lang="en-US" sz="1800" dirty="0" smtClean="0"/>
              <a:t>Tool</a:t>
            </a:r>
          </a:p>
          <a:p>
            <a:endParaRPr lang="it-IT" sz="1400" b="0" dirty="0" smtClean="0"/>
          </a:p>
          <a:p>
            <a:r>
              <a:rPr lang="it-IT" sz="1400" b="0" dirty="0" smtClean="0"/>
              <a:t>D. A. Galliano, A. </a:t>
            </a:r>
            <a:r>
              <a:rPr lang="it-IT" sz="1400" b="0" dirty="0" smtClean="0"/>
              <a:t>Annunziato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8825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Integration with the ERCC tools</a:t>
            </a:r>
            <a:br>
              <a:rPr lang="it-IT" dirty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60" y="627534"/>
            <a:ext cx="6663881" cy="3675063"/>
          </a:xfrm>
        </p:spPr>
      </p:pic>
    </p:spTree>
    <p:extLst>
      <p:ext uri="{BB962C8B-B14F-4D97-AF65-F5344CB8AC3E}">
        <p14:creationId xmlns:p14="http://schemas.microsoft.com/office/powerpoint/2010/main" val="5032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Team oriented </a:t>
            </a:r>
            <a:r>
              <a:rPr lang="it-IT" dirty="0" smtClean="0"/>
              <a:t>usage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90129"/>
            <a:ext cx="4968552" cy="1277565"/>
          </a:xfrm>
        </p:spPr>
        <p:txBody>
          <a:bodyPr/>
          <a:lstStyle/>
          <a:p>
            <a:r>
              <a:rPr lang="it-IT" dirty="0" smtClean="0"/>
              <a:t>Easily created and managed team will group users and allow them sharing the information (visibility)</a:t>
            </a:r>
          </a:p>
          <a:p>
            <a:endParaRPr lang="it-IT" dirty="0"/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2707" y="2551343"/>
            <a:ext cx="3360834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400" dirty="0" smtClean="0">
                <a:solidFill>
                  <a:srgbClr val="164194"/>
                </a:solidFill>
              </a:rPr>
              <a:t>The flowing interface will show the activity of the team at a glance</a:t>
            </a:r>
            <a:endParaRPr lang="en-GB" sz="2400" dirty="0" smtClean="0">
              <a:solidFill>
                <a:srgbClr val="16419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44265"/>
            <a:ext cx="2376264" cy="4224471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6228184" y="2283718"/>
            <a:ext cx="1800200" cy="360040"/>
          </a:xfrm>
          <a:prstGeom prst="wedgeRoundRectCallout">
            <a:avLst>
              <a:gd name="adj1" fmla="val 46775"/>
              <a:gd name="adj2" fmla="val 64264"/>
              <a:gd name="adj3" fmla="val 16667"/>
            </a:avLst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Rubbles and other evidences</a:t>
            </a:r>
            <a:r>
              <a:rPr kumimoji="0" lang="it-IT" sz="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of reconstruction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0410" y="2713608"/>
            <a:ext cx="648072" cy="16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500" dirty="0" smtClean="0">
                <a:solidFill>
                  <a:schemeClr val="accent5">
                    <a:lumMod val="50000"/>
                  </a:schemeClr>
                </a:solidFill>
              </a:rPr>
              <a:t>Ioannis</a:t>
            </a:r>
            <a:endParaRPr lang="en-GB" sz="5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6084168" y="2859782"/>
            <a:ext cx="1800200" cy="360040"/>
          </a:xfrm>
          <a:prstGeom prst="wedgeRoundRectCallout">
            <a:avLst>
              <a:gd name="adj1" fmla="val -49405"/>
              <a:gd name="adj2" fmla="val 66909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Yes, but very recent,</a:t>
            </a:r>
            <a:r>
              <a:rPr kumimoji="0" lang="it-IT" sz="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</a:rPr>
              <a:t> in my opinion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783" y="2713608"/>
            <a:ext cx="964367" cy="169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500" spc="-30" dirty="0" smtClean="0">
                <a:solidFill>
                  <a:schemeClr val="tx1"/>
                </a:solidFill>
              </a:rPr>
              <a:t>Message 10:20 15/5/2018 </a:t>
            </a:r>
            <a:endParaRPr lang="en-GB" sz="500" spc="-3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r="28719" b="26601"/>
          <a:stretch/>
        </p:blipFill>
        <p:spPr>
          <a:xfrm>
            <a:off x="3816532" y="1563635"/>
            <a:ext cx="2045381" cy="1430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32" y="1567253"/>
            <a:ext cx="2045381" cy="1444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7661" r="60237" b="71187"/>
          <a:stretch/>
        </p:blipFill>
        <p:spPr>
          <a:xfrm>
            <a:off x="3924543" y="1633360"/>
            <a:ext cx="1806794" cy="1290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DRM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3658" y="790129"/>
            <a:ext cx="6156108" cy="3941861"/>
          </a:xfrm>
        </p:spPr>
        <p:txBody>
          <a:bodyPr/>
          <a:lstStyle/>
          <a:p>
            <a:r>
              <a:rPr lang="it-IT" dirty="0" smtClean="0"/>
              <a:t>The whole information flow related to the Crisis Management is studied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b="26901"/>
          <a:stretch/>
        </p:blipFill>
        <p:spPr>
          <a:xfrm>
            <a:off x="1223629" y="1554761"/>
            <a:ext cx="1088543" cy="1437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69" y="1554761"/>
            <a:ext cx="1437624" cy="1437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r="7380"/>
          <a:stretch/>
        </p:blipFill>
        <p:spPr>
          <a:xfrm>
            <a:off x="5922150" y="1545636"/>
            <a:ext cx="1998223" cy="1437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2747" y="2993707"/>
            <a:ext cx="1103187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 dirty="0" smtClean="0">
                <a:solidFill>
                  <a:srgbClr val="164194"/>
                </a:solidFill>
              </a:rPr>
              <a:t>Sensors</a:t>
            </a:r>
            <a:endParaRPr lang="it-IT" sz="1800" dirty="0">
              <a:solidFill>
                <a:srgbClr val="16419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5722" y="2999172"/>
            <a:ext cx="984565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 dirty="0" smtClean="0">
                <a:solidFill>
                  <a:srgbClr val="164194"/>
                </a:solidFill>
              </a:rPr>
              <a:t>Models</a:t>
            </a:r>
            <a:endParaRPr lang="it-IT" sz="1800" dirty="0">
              <a:solidFill>
                <a:srgbClr val="16419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7398" y="3007033"/>
            <a:ext cx="1130438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 dirty="0" smtClean="0">
                <a:solidFill>
                  <a:srgbClr val="164194"/>
                </a:solidFill>
              </a:rPr>
              <a:t>Analysis</a:t>
            </a:r>
            <a:endParaRPr lang="it-IT" sz="1800" dirty="0">
              <a:solidFill>
                <a:srgbClr val="16419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4634" y="2992715"/>
            <a:ext cx="1628138" cy="368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1800" dirty="0" smtClean="0">
                <a:solidFill>
                  <a:srgbClr val="164194"/>
                </a:solidFill>
              </a:rPr>
              <a:t>Practitioners</a:t>
            </a:r>
            <a:endParaRPr lang="it-IT" sz="1800" dirty="0">
              <a:solidFill>
                <a:srgbClr val="164194"/>
              </a:solidFill>
            </a:endParaRPr>
          </a:p>
        </p:txBody>
      </p:sp>
      <p:sp>
        <p:nvSpPr>
          <p:cNvPr id="5" name="Bent Arrow 4"/>
          <p:cNvSpPr/>
          <p:nvPr/>
        </p:nvSpPr>
        <p:spPr bwMode="auto">
          <a:xfrm flipV="1">
            <a:off x="1624342" y="3347507"/>
            <a:ext cx="2082440" cy="1222463"/>
          </a:xfrm>
          <a:prstGeom prst="bentArrow">
            <a:avLst>
              <a:gd name="adj1" fmla="val 14768"/>
              <a:gd name="adj2" fmla="val 16709"/>
              <a:gd name="adj3" fmla="val 25000"/>
              <a:gd name="adj4" fmla="val 43750"/>
            </a:avLst>
          </a:prstGeom>
          <a:solidFill>
            <a:srgbClr val="33ACE3"/>
          </a:solidFill>
          <a:ln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defTabSz="685800"/>
            <a:endParaRPr lang="en-US" sz="900"/>
          </a:p>
        </p:txBody>
      </p:sp>
      <p:sp>
        <p:nvSpPr>
          <p:cNvPr id="15" name="Bent Arrow 14"/>
          <p:cNvSpPr/>
          <p:nvPr/>
        </p:nvSpPr>
        <p:spPr bwMode="auto">
          <a:xfrm flipV="1">
            <a:off x="2875163" y="3397741"/>
            <a:ext cx="831619" cy="740183"/>
          </a:xfrm>
          <a:prstGeom prst="bentArrow">
            <a:avLst/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defTabSz="685800"/>
            <a:endParaRPr lang="en-US" sz="900"/>
          </a:p>
        </p:txBody>
      </p:sp>
      <p:sp>
        <p:nvSpPr>
          <p:cNvPr id="16" name="Bent Arrow 15"/>
          <p:cNvSpPr/>
          <p:nvPr/>
        </p:nvSpPr>
        <p:spPr bwMode="auto">
          <a:xfrm flipH="1" flipV="1">
            <a:off x="5058053" y="3345085"/>
            <a:ext cx="1998222" cy="1222463"/>
          </a:xfrm>
          <a:prstGeom prst="bentArrow">
            <a:avLst>
              <a:gd name="adj1" fmla="val 14768"/>
              <a:gd name="adj2" fmla="val 16709"/>
              <a:gd name="adj3" fmla="val 25000"/>
              <a:gd name="adj4" fmla="val 43750"/>
            </a:avLst>
          </a:prstGeom>
          <a:solidFill>
            <a:srgbClr val="33ACE3"/>
          </a:solidFill>
          <a:ln>
            <a:solidFill>
              <a:schemeClr val="bg1"/>
            </a:solidFill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defTabSz="685800"/>
            <a:endParaRPr lang="en-US" sz="900"/>
          </a:p>
        </p:txBody>
      </p:sp>
      <p:sp>
        <p:nvSpPr>
          <p:cNvPr id="17" name="Bent Arrow 16"/>
          <p:cNvSpPr/>
          <p:nvPr/>
        </p:nvSpPr>
        <p:spPr bwMode="auto">
          <a:xfrm flipH="1" flipV="1">
            <a:off x="5058053" y="3397742"/>
            <a:ext cx="646950" cy="737762"/>
          </a:xfrm>
          <a:prstGeom prst="bentArrow">
            <a:avLst/>
          </a:prstGeom>
          <a:solidFill>
            <a:srgbClr val="33ACE3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defTabSz="685800"/>
            <a:endParaRPr lang="en-US" sz="900"/>
          </a:p>
        </p:txBody>
      </p:sp>
      <p:sp>
        <p:nvSpPr>
          <p:cNvPr id="18" name="Oval 17"/>
          <p:cNvSpPr/>
          <p:nvPr/>
        </p:nvSpPr>
        <p:spPr bwMode="auto">
          <a:xfrm>
            <a:off x="3653898" y="3597864"/>
            <a:ext cx="1466845" cy="1080120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381" algn="ctr" defTabSz="685800"/>
            <a:r>
              <a:rPr lang="it-IT" smtClean="0"/>
              <a:t>Decision 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8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5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Timeline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843558"/>
            <a:ext cx="8424936" cy="3314675"/>
          </a:xfrm>
        </p:spPr>
        <p:txBody>
          <a:bodyPr/>
          <a:lstStyle/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Project start: June 2016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First prototype: September 2016 (UWA)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Test and user experience feedback until September 2017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Integration in IFB platform and Android porting: whole 2018</a:t>
            </a:r>
          </a:p>
          <a:p>
            <a:pPr marL="342900" lvl="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iOS porting and ERCC customization: 2019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68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96" y="433812"/>
            <a:ext cx="1674982" cy="3629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32" y="454790"/>
            <a:ext cx="1674748" cy="36286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956" y="454283"/>
            <a:ext cx="1674982" cy="3629128"/>
          </a:xfrm>
          <a:prstGeom prst="rect">
            <a:avLst/>
          </a:prstGeom>
        </p:spPr>
      </p:pic>
      <p:sp>
        <p:nvSpPr>
          <p:cNvPr id="5" name="Line Callout 2 4"/>
          <p:cNvSpPr/>
          <p:nvPr/>
        </p:nvSpPr>
        <p:spPr>
          <a:xfrm rot="10800000">
            <a:off x="4246979" y="602386"/>
            <a:ext cx="172954" cy="1691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9635"/>
              <a:gd name="adj6" fmla="val -163665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 dirty="0"/>
          </a:p>
        </p:txBody>
      </p:sp>
      <p:sp>
        <p:nvSpPr>
          <p:cNvPr id="6" name="TextBox 5"/>
          <p:cNvSpPr txBox="1"/>
          <p:nvPr/>
        </p:nvSpPr>
        <p:spPr>
          <a:xfrm>
            <a:off x="4676304" y="373382"/>
            <a:ext cx="1003801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GPS based</a:t>
            </a:r>
            <a:endParaRPr lang="en-US" sz="595" dirty="0"/>
          </a:p>
        </p:txBody>
      </p:sp>
      <p:sp>
        <p:nvSpPr>
          <p:cNvPr id="7" name="Line Callout 2 6"/>
          <p:cNvSpPr/>
          <p:nvPr/>
        </p:nvSpPr>
        <p:spPr>
          <a:xfrm>
            <a:off x="2756648" y="770466"/>
            <a:ext cx="854716" cy="20699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06994"/>
              <a:gd name="adj6" fmla="val -62882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8" name="TextBox 7"/>
          <p:cNvSpPr txBox="1"/>
          <p:nvPr/>
        </p:nvSpPr>
        <p:spPr>
          <a:xfrm>
            <a:off x="539553" y="339502"/>
            <a:ext cx="251543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Several geographic references</a:t>
            </a:r>
            <a:endParaRPr lang="en-US" sz="1190" dirty="0"/>
          </a:p>
        </p:txBody>
      </p:sp>
      <p:sp>
        <p:nvSpPr>
          <p:cNvPr id="9" name="Line Callout 2 8"/>
          <p:cNvSpPr/>
          <p:nvPr/>
        </p:nvSpPr>
        <p:spPr>
          <a:xfrm>
            <a:off x="2754115" y="1006048"/>
            <a:ext cx="854716" cy="13868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6416"/>
              <a:gd name="adj6" fmla="val -70252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0" name="TextBox 9"/>
          <p:cNvSpPr txBox="1"/>
          <p:nvPr/>
        </p:nvSpPr>
        <p:spPr>
          <a:xfrm>
            <a:off x="539552" y="702004"/>
            <a:ext cx="1920719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Offline and online data</a:t>
            </a:r>
            <a:endParaRPr lang="en-US" sz="1190" dirty="0"/>
          </a:p>
        </p:txBody>
      </p:sp>
      <p:sp>
        <p:nvSpPr>
          <p:cNvPr id="12" name="Line Callout 2 11"/>
          <p:cNvSpPr/>
          <p:nvPr/>
        </p:nvSpPr>
        <p:spPr>
          <a:xfrm>
            <a:off x="2754115" y="1205669"/>
            <a:ext cx="854716" cy="73670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8796"/>
              <a:gd name="adj6" fmla="val -65093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3" name="TextBox 12"/>
          <p:cNvSpPr txBox="1"/>
          <p:nvPr/>
        </p:nvSpPr>
        <p:spPr>
          <a:xfrm>
            <a:off x="711909" y="1396160"/>
            <a:ext cx="1523174" cy="45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Rapid multimedia</a:t>
            </a:r>
          </a:p>
          <a:p>
            <a:r>
              <a:rPr lang="it-IT" sz="1190" dirty="0"/>
              <a:t>Data creation</a:t>
            </a:r>
            <a:endParaRPr lang="en-US" sz="1190" dirty="0"/>
          </a:p>
        </p:txBody>
      </p:sp>
      <p:sp>
        <p:nvSpPr>
          <p:cNvPr id="14" name="Line Callout 2 13"/>
          <p:cNvSpPr/>
          <p:nvPr/>
        </p:nvSpPr>
        <p:spPr>
          <a:xfrm>
            <a:off x="2754115" y="2746894"/>
            <a:ext cx="854716" cy="14401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8368"/>
              <a:gd name="adj6" fmla="val -74761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5" name="TextBox 14"/>
          <p:cNvSpPr txBox="1"/>
          <p:nvPr/>
        </p:nvSpPr>
        <p:spPr>
          <a:xfrm>
            <a:off x="856526" y="2792134"/>
            <a:ext cx="1324402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Tracking utility</a:t>
            </a:r>
            <a:endParaRPr lang="en-US" sz="1190" dirty="0"/>
          </a:p>
        </p:txBody>
      </p:sp>
      <p:sp>
        <p:nvSpPr>
          <p:cNvPr id="16" name="Line Callout 2 15"/>
          <p:cNvSpPr/>
          <p:nvPr/>
        </p:nvSpPr>
        <p:spPr>
          <a:xfrm>
            <a:off x="2754115" y="2333532"/>
            <a:ext cx="854716" cy="23821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9912"/>
              <a:gd name="adj6" fmla="val -73287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7" name="TextBox 16"/>
          <p:cNvSpPr txBox="1"/>
          <p:nvPr/>
        </p:nvSpPr>
        <p:spPr>
          <a:xfrm>
            <a:off x="949660" y="2561409"/>
            <a:ext cx="1231427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Rapid sharing</a:t>
            </a:r>
            <a:endParaRPr lang="en-US" sz="1190" dirty="0"/>
          </a:p>
        </p:txBody>
      </p:sp>
      <p:sp>
        <p:nvSpPr>
          <p:cNvPr id="18" name="Line Callout 2 17"/>
          <p:cNvSpPr/>
          <p:nvPr/>
        </p:nvSpPr>
        <p:spPr>
          <a:xfrm>
            <a:off x="2724557" y="2916470"/>
            <a:ext cx="854716" cy="18268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5887"/>
              <a:gd name="adj6" fmla="val -73265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5"/>
          </a:p>
        </p:txBody>
      </p:sp>
      <p:sp>
        <p:nvSpPr>
          <p:cNvPr id="19" name="TextBox 18"/>
          <p:cNvSpPr txBox="1"/>
          <p:nvPr/>
        </p:nvSpPr>
        <p:spPr>
          <a:xfrm>
            <a:off x="970340" y="3132909"/>
            <a:ext cx="1210588" cy="27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90" dirty="0"/>
              <a:t>Customizable</a:t>
            </a:r>
            <a:endParaRPr lang="en-US" sz="119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45" y="602386"/>
            <a:ext cx="1527706" cy="33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03" y="0"/>
            <a:ext cx="6829576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4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23478"/>
            <a:ext cx="6552728" cy="42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3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Search and rescue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it-IT" dirty="0" smtClean="0"/>
              <a:t>More efficient than presently </a:t>
            </a:r>
            <a:r>
              <a:rPr lang="it-IT" dirty="0" smtClean="0"/>
              <a:t>used technology</a:t>
            </a:r>
          </a:p>
          <a:p>
            <a:pPr marL="342900" indent="-342900">
              <a:buFontTx/>
              <a:buChar char="-"/>
            </a:pPr>
            <a:endParaRPr lang="it-IT" dirty="0" smtClean="0"/>
          </a:p>
          <a:p>
            <a:pPr marL="342900" indent="-342900">
              <a:buFontTx/>
              <a:buChar char="-"/>
            </a:pPr>
            <a:r>
              <a:rPr lang="it-IT" dirty="0" smtClean="0"/>
              <a:t>Low cost and personal devices up to the task</a:t>
            </a:r>
            <a:endParaRPr lang="it-IT" dirty="0" smtClean="0"/>
          </a:p>
          <a:p>
            <a:pPr marL="342900" indent="-342900">
              <a:buFontTx/>
              <a:buChar char="-"/>
            </a:pPr>
            <a:endParaRPr lang="it-IT" dirty="0" smtClean="0"/>
          </a:p>
          <a:p>
            <a:pPr marL="342900" indent="-342900">
              <a:buFontTx/>
              <a:buChar char="-"/>
            </a:pPr>
            <a:r>
              <a:rPr lang="it-IT" dirty="0" smtClean="0"/>
              <a:t>Untrained </a:t>
            </a:r>
            <a:r>
              <a:rPr lang="it-IT" dirty="0" smtClean="0"/>
              <a:t>users </a:t>
            </a:r>
            <a:r>
              <a:rPr lang="it-IT" dirty="0" smtClean="0"/>
              <a:t>require quite </a:t>
            </a:r>
            <a:r>
              <a:rPr lang="it-IT" dirty="0" smtClean="0"/>
              <a:t>no </a:t>
            </a:r>
            <a:r>
              <a:rPr lang="it-IT" dirty="0" smtClean="0"/>
              <a:t>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5" b="31871"/>
          <a:stretch/>
        </p:blipFill>
        <p:spPr>
          <a:xfrm>
            <a:off x="4714875" y="627534"/>
            <a:ext cx="3960813" cy="1371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1995686"/>
            <a:ext cx="3963144" cy="26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422" y="1150144"/>
            <a:ext cx="5486400" cy="331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Tested in real-like situation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 bwMode="auto">
          <a:xfrm>
            <a:off x="6754874" y="18100"/>
            <a:ext cx="2137605" cy="3273730"/>
          </a:xfrm>
          <a:prstGeom prst="wedgeRectCallout">
            <a:avLst>
              <a:gd name="adj1" fmla="val -114315"/>
              <a:gd name="adj2" fmla="val 40401"/>
            </a:avLst>
          </a:prstGeom>
          <a:solidFill>
            <a:schemeClr val="bg1">
              <a:alpha val="59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5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2916" b="-1877"/>
          <a:stretch/>
        </p:blipFill>
        <p:spPr>
          <a:xfrm rot="5400000">
            <a:off x="6203526" y="600110"/>
            <a:ext cx="3200400" cy="2103120"/>
          </a:xfrm>
        </p:spPr>
      </p:pic>
      <p:sp>
        <p:nvSpPr>
          <p:cNvPr id="9" name="Rectangular Callout 8"/>
          <p:cNvSpPr/>
          <p:nvPr/>
        </p:nvSpPr>
        <p:spPr bwMode="auto">
          <a:xfrm>
            <a:off x="3851920" y="1150144"/>
            <a:ext cx="288032" cy="269478"/>
          </a:xfrm>
          <a:prstGeom prst="wedgeRectCallout">
            <a:avLst>
              <a:gd name="adj1" fmla="val -155234"/>
              <a:gd name="adj2" fmla="val 186340"/>
            </a:avLst>
          </a:prstGeom>
          <a:solidFill>
            <a:schemeClr val="bg1">
              <a:alpha val="71000"/>
            </a:schemeClr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Damage descrip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3928" y="1203598"/>
            <a:ext cx="158998" cy="1589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1150144"/>
            <a:ext cx="2960884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Combined visualization of new information and a reference (Copernicus data)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it-IT" sz="1600" dirty="0" smtClean="0">
              <a:solidFill>
                <a:srgbClr val="164194"/>
              </a:solidFill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Real-like survey stepping into destroyed houses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it-IT" sz="1600" dirty="0" smtClean="0">
              <a:solidFill>
                <a:srgbClr val="164194"/>
              </a:solidFill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it-IT" sz="1600" dirty="0" smtClean="0">
                <a:solidFill>
                  <a:srgbClr val="164194"/>
                </a:solidFill>
              </a:rPr>
              <a:t>Comparison of remotely performed assessment with the real situation</a:t>
            </a:r>
            <a:endParaRPr lang="en-US" sz="1600" dirty="0" smtClean="0">
              <a:solidFill>
                <a:srgbClr val="1641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FRT4ERCC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it-IT" sz="2800" dirty="0" smtClean="0"/>
          </a:p>
          <a:p>
            <a:pPr marL="342900" indent="-342900">
              <a:buFontTx/>
              <a:buChar char="-"/>
            </a:pPr>
            <a:r>
              <a:rPr lang="it-IT" sz="2800" dirty="0" smtClean="0"/>
              <a:t>Integration with the ERCC tools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 smtClean="0"/>
              <a:t>Team oriented usage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  <a:p>
            <a:pPr marL="342900" indent="-34290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36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ACE3"/>
        </a:solidFill>
        <a:ln>
          <a:noFill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 w="9525" cap="flat" cmpd="sng" algn="ctr">
          <a:solidFill>
            <a:srgbClr val="33ACE3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110000"/>
          </a:lnSpc>
          <a:defRPr sz="2400" dirty="0" smtClean="0">
            <a:solidFill>
              <a:srgbClr val="164194"/>
            </a:solidFill>
          </a:defRPr>
        </a:defPPr>
      </a:lstStyle>
    </a:tx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7995</TotalTime>
  <Words>211</Words>
  <Application>Microsoft Office PowerPoint</Application>
  <PresentationFormat>On-screen Show (16:9)</PresentationFormat>
  <Paragraphs>49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ＭＳ Ｐゴシック</vt:lpstr>
      <vt:lpstr>ＭＳ Ｐゴシック</vt:lpstr>
      <vt:lpstr>Arial</vt:lpstr>
      <vt:lpstr>Verdana</vt:lpstr>
      <vt:lpstr>Blank</vt:lpstr>
      <vt:lpstr>PowerPoint Presentation</vt:lpstr>
      <vt:lpstr>DRM Unit</vt:lpstr>
      <vt:lpstr>Timeline</vt:lpstr>
      <vt:lpstr>PowerPoint Presentation</vt:lpstr>
      <vt:lpstr>PowerPoint Presentation</vt:lpstr>
      <vt:lpstr>PowerPoint Presentation</vt:lpstr>
      <vt:lpstr>Search and rescue simulation</vt:lpstr>
      <vt:lpstr>Tested in real-like situation</vt:lpstr>
      <vt:lpstr>FRT4ERCC</vt:lpstr>
      <vt:lpstr>Integration with the ERCC tools </vt:lpstr>
      <vt:lpstr>Team oriented usage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Experience on FRT</dc:title>
  <dc:creator>Daniele A. Galliano;Alessandro Annunziato</dc:creator>
  <cp:lastModifiedBy>Daniele Alberto GALLIANO</cp:lastModifiedBy>
  <cp:revision>118</cp:revision>
  <cp:lastPrinted>2015-11-04T12:43:10Z</cp:lastPrinted>
  <dcterms:created xsi:type="dcterms:W3CDTF">2015-11-03T14:12:48Z</dcterms:created>
  <dcterms:modified xsi:type="dcterms:W3CDTF">2019-11-21T15:25:05Z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https://connected.cnect.cec.eu.int</vt:lpwstr>
  </property>
  <property fmtid="{D5CDD505-2E9C-101B-9397-08002B2CF9AE}" pid="3" name="Offisync_UniqueId">
    <vt:lpwstr>88340</vt:lpwstr>
  </property>
  <property fmtid="{D5CDD505-2E9C-101B-9397-08002B2CF9AE}" pid="4" name="Jive_VersionGuid">
    <vt:lpwstr>80f12c94-7ac3-452d-b020-9709d3687dd4</vt:lpwstr>
  </property>
  <property fmtid="{D5CDD505-2E9C-101B-9397-08002B2CF9AE}" pid="5" name="Offisync_UpdateToken">
    <vt:lpwstr>6</vt:lpwstr>
  </property>
  <property fmtid="{D5CDD505-2E9C-101B-9397-08002B2CF9AE}" pid="6" name="Jive_LatestUserAccountName">
    <vt:lpwstr>gallida</vt:lpwstr>
  </property>
  <property fmtid="{D5CDD505-2E9C-101B-9397-08002B2CF9AE}" pid="7" name="Offisync_ServerID">
    <vt:lpwstr>0d3b22a6-6203-4efc-8e8e-b5279256493b</vt:lpwstr>
  </property>
</Properties>
</file>