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0"/>
  </p:notesMasterIdLst>
  <p:sldIdLst>
    <p:sldId id="270" r:id="rId5"/>
    <p:sldId id="273" r:id="rId6"/>
    <p:sldId id="286" r:id="rId7"/>
    <p:sldId id="287" r:id="rId8"/>
    <p:sldId id="288" r:id="rId9"/>
    <p:sldId id="289" r:id="rId10"/>
    <p:sldId id="290" r:id="rId11"/>
    <p:sldId id="291" r:id="rId12"/>
    <p:sldId id="292" r:id="rId13"/>
    <p:sldId id="293" r:id="rId14"/>
    <p:sldId id="295" r:id="rId15"/>
    <p:sldId id="294" r:id="rId16"/>
    <p:sldId id="296" r:id="rId17"/>
    <p:sldId id="297" r:id="rId18"/>
    <p:sldId id="298" r:id="rId19"/>
    <p:sldId id="299" r:id="rId20"/>
    <p:sldId id="300" r:id="rId21"/>
    <p:sldId id="301" r:id="rId22"/>
    <p:sldId id="302" r:id="rId23"/>
    <p:sldId id="303" r:id="rId24"/>
    <p:sldId id="304" r:id="rId25"/>
    <p:sldId id="305" r:id="rId26"/>
    <p:sldId id="306" r:id="rId27"/>
    <p:sldId id="308" r:id="rId28"/>
    <p:sldId id="309" r:id="rId29"/>
    <p:sldId id="310" r:id="rId30"/>
    <p:sldId id="311" r:id="rId31"/>
    <p:sldId id="312" r:id="rId32"/>
    <p:sldId id="313" r:id="rId33"/>
    <p:sldId id="314" r:id="rId34"/>
    <p:sldId id="315" r:id="rId35"/>
    <p:sldId id="316" r:id="rId36"/>
    <p:sldId id="317" r:id="rId37"/>
    <p:sldId id="318" r:id="rId38"/>
    <p:sldId id="285" r:id="rId39"/>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71E"/>
    <a:srgbClr val="00497E"/>
    <a:srgbClr val="595959"/>
    <a:srgbClr val="9C9E9F"/>
    <a:srgbClr val="053451"/>
    <a:srgbClr val="0F497E"/>
    <a:srgbClr val="F3B329"/>
    <a:srgbClr val="282829"/>
    <a:srgbClr val="1F497E"/>
    <a:srgbClr val="FFCD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613"/>
    <p:restoredTop sz="94624"/>
  </p:normalViewPr>
  <p:slideViewPr>
    <p:cSldViewPr snapToGrid="0" snapToObjects="1">
      <p:cViewPr varScale="1">
        <p:scale>
          <a:sx n="116" d="100"/>
          <a:sy n="116" d="100"/>
        </p:scale>
        <p:origin x="108" y="73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23F0CB-6141-436A-825D-3A068F31ACF9}" type="datetimeFigureOut">
              <a:rPr lang="fr-FR" smtClean="0"/>
              <a:pPr/>
              <a:t>16/01/2020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2D8313-6CE3-4A22-85A3-FAB2C9F1FDF7}" type="slidenum">
              <a:rPr lang="fr-FR" smtClean="0"/>
              <a:pPr/>
              <a:t>‹#›</a:t>
            </a:fld>
            <a:endParaRPr lang="fr-FR"/>
          </a:p>
        </p:txBody>
      </p:sp>
    </p:spTree>
    <p:extLst>
      <p:ext uri="{BB962C8B-B14F-4D97-AF65-F5344CB8AC3E}">
        <p14:creationId xmlns:p14="http://schemas.microsoft.com/office/powerpoint/2010/main" val="1462334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hyperlink" Target="https://twitter.com/DRIVER_PROJECT" TargetMode="External"/><Relationship Id="rId7" Type="http://schemas.openxmlformats.org/officeDocument/2006/relationships/hyperlink" Target="https://www.youtube.com/channel/UCPcaVPfylkukpg938YOAZgg"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tiff"/><Relationship Id="rId5" Type="http://schemas.openxmlformats.org/officeDocument/2006/relationships/hyperlink" Target="https://www.linkedin.com/groups/8161096/" TargetMode="External"/><Relationship Id="rId4" Type="http://schemas.openxmlformats.org/officeDocument/2006/relationships/image" Target="../media/image3.tiff"/><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5" name="Rectangle 4"/>
          <p:cNvSpPr/>
          <p:nvPr userDrawn="1"/>
        </p:nvSpPr>
        <p:spPr>
          <a:xfrm>
            <a:off x="237067" y="2578100"/>
            <a:ext cx="6617205" cy="2565401"/>
          </a:xfrm>
          <a:prstGeom prst="rect">
            <a:avLst/>
          </a:prstGeom>
          <a:solidFill>
            <a:srgbClr val="0534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5"/>
          <p:cNvSpPr/>
          <p:nvPr userDrawn="1"/>
        </p:nvSpPr>
        <p:spPr>
          <a:xfrm>
            <a:off x="118532" y="4388479"/>
            <a:ext cx="8606367" cy="755022"/>
          </a:xfrm>
          <a:prstGeom prst="rect">
            <a:avLst/>
          </a:prstGeom>
          <a:solidFill>
            <a:srgbClr val="0049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43521" y="70490"/>
            <a:ext cx="3687779" cy="1658229"/>
          </a:xfrm>
          <a:prstGeom prst="rect">
            <a:avLst/>
          </a:prstGeom>
        </p:spPr>
      </p:pic>
      <p:sp>
        <p:nvSpPr>
          <p:cNvPr id="10" name="Rectangle 9"/>
          <p:cNvSpPr/>
          <p:nvPr userDrawn="1"/>
        </p:nvSpPr>
        <p:spPr>
          <a:xfrm>
            <a:off x="431801" y="2298700"/>
            <a:ext cx="566173" cy="2844801"/>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Titre 1"/>
          <p:cNvSpPr>
            <a:spLocks noGrp="1"/>
          </p:cNvSpPr>
          <p:nvPr>
            <p:ph type="title" hasCustomPrompt="1"/>
          </p:nvPr>
        </p:nvSpPr>
        <p:spPr>
          <a:xfrm>
            <a:off x="997975" y="2652224"/>
            <a:ext cx="5856297" cy="1317154"/>
          </a:xfrm>
        </p:spPr>
        <p:txBody>
          <a:bodyPr anchor="b">
            <a:normAutofit/>
          </a:bodyPr>
          <a:lstStyle>
            <a:lvl1pPr algn="l">
              <a:defRPr sz="2400" b="1" cap="all" baseline="0">
                <a:solidFill>
                  <a:schemeClr val="bg1"/>
                </a:solidFill>
                <a:latin typeface="Brandon Text Medium" pitchFamily="34" charset="0"/>
                <a:ea typeface="Brandon Text Medium" pitchFamily="34" charset="0"/>
                <a:cs typeface="Brandon Text Medium" pitchFamily="34" charset="0"/>
              </a:defRPr>
            </a:lvl1pPr>
          </a:lstStyle>
          <a:p>
            <a:r>
              <a:rPr lang="en-GB" noProof="0" dirty="0"/>
              <a:t>PRESENTATION TITLE</a:t>
            </a:r>
          </a:p>
        </p:txBody>
      </p:sp>
      <p:sp>
        <p:nvSpPr>
          <p:cNvPr id="15" name="Espace réservé du texte 17"/>
          <p:cNvSpPr>
            <a:spLocks noGrp="1"/>
          </p:cNvSpPr>
          <p:nvPr>
            <p:ph type="body" sz="quarter" idx="13" hasCustomPrompt="1"/>
          </p:nvPr>
        </p:nvSpPr>
        <p:spPr>
          <a:xfrm>
            <a:off x="997974" y="3891397"/>
            <a:ext cx="6639325" cy="497082"/>
          </a:xfrm>
        </p:spPr>
        <p:txBody>
          <a:bodyPr>
            <a:noAutofit/>
          </a:bodyPr>
          <a:lstStyle>
            <a:lvl1pPr marL="0" indent="0" algn="l">
              <a:buNone/>
              <a:defRPr sz="1600" cap="all" baseline="0">
                <a:solidFill>
                  <a:srgbClr val="F3B329"/>
                </a:solidFill>
                <a:latin typeface="Brandon Text Medium" pitchFamily="34" charset="0"/>
                <a:ea typeface="Brandon Text Medium" pitchFamily="34" charset="0"/>
                <a:cs typeface="Brandon Text Medium" pitchFamily="34" charset="0"/>
              </a:defRPr>
            </a:lvl1pPr>
          </a:lstStyle>
          <a:p>
            <a:pPr lvl="0"/>
            <a:r>
              <a:rPr lang="en-GB" noProof="0" dirty="0"/>
              <a:t>SUBTITLE</a:t>
            </a:r>
            <a:r>
              <a:rPr lang="fr-FR" dirty="0"/>
              <a:t> </a:t>
            </a:r>
            <a:r>
              <a:rPr lang="mr-IN" dirty="0"/>
              <a:t>–</a:t>
            </a:r>
            <a:r>
              <a:rPr lang="fr-FR" dirty="0"/>
              <a:t> </a:t>
            </a:r>
            <a:r>
              <a:rPr lang="en-GB" noProof="0" dirty="0"/>
              <a:t>SP9X</a:t>
            </a:r>
          </a:p>
        </p:txBody>
      </p:sp>
      <p:sp>
        <p:nvSpPr>
          <p:cNvPr id="19" name="Espace réservé du texte 18"/>
          <p:cNvSpPr>
            <a:spLocks noGrp="1"/>
          </p:cNvSpPr>
          <p:nvPr>
            <p:ph type="body" sz="quarter" idx="14" hasCustomPrompt="1"/>
          </p:nvPr>
        </p:nvSpPr>
        <p:spPr>
          <a:xfrm>
            <a:off x="1192708" y="4388479"/>
            <a:ext cx="7532191" cy="399818"/>
          </a:xfrm>
        </p:spPr>
        <p:txBody>
          <a:bodyPr anchor="b">
            <a:noAutofit/>
          </a:bodyPr>
          <a:lstStyle>
            <a:lvl1pPr marL="0" indent="0" algn="r">
              <a:buNone/>
              <a:defRPr sz="1200" baseline="0">
                <a:solidFill>
                  <a:schemeClr val="bg1"/>
                </a:solidFill>
                <a:latin typeface="Brandon Text Medium" pitchFamily="34" charset="0"/>
                <a:ea typeface="Brandon Text Medium" pitchFamily="34" charset="0"/>
                <a:cs typeface="Brandon Text Medium" pitchFamily="34" charset="0"/>
              </a:defRPr>
            </a:lvl1pPr>
          </a:lstStyle>
          <a:p>
            <a:pPr lvl="0"/>
            <a:r>
              <a:rPr lang="en-GB" noProof="0" dirty="0"/>
              <a:t>Author name, Organisation</a:t>
            </a:r>
          </a:p>
        </p:txBody>
      </p:sp>
      <p:sp>
        <p:nvSpPr>
          <p:cNvPr id="20" name="Espace réservé du texte 18"/>
          <p:cNvSpPr>
            <a:spLocks noGrp="1"/>
          </p:cNvSpPr>
          <p:nvPr>
            <p:ph type="body" sz="quarter" idx="15" hasCustomPrompt="1"/>
          </p:nvPr>
        </p:nvSpPr>
        <p:spPr>
          <a:xfrm>
            <a:off x="1192708" y="4793359"/>
            <a:ext cx="7532191" cy="350142"/>
          </a:xfrm>
        </p:spPr>
        <p:txBody>
          <a:bodyPr anchor="t">
            <a:noAutofit/>
          </a:bodyPr>
          <a:lstStyle>
            <a:lvl1pPr marL="0" indent="0" algn="r">
              <a:buNone/>
              <a:defRPr sz="1200" baseline="0">
                <a:solidFill>
                  <a:schemeClr val="bg1"/>
                </a:solidFill>
                <a:latin typeface="Brandon Text Medium" pitchFamily="34" charset="0"/>
                <a:ea typeface="Brandon Text Medium" pitchFamily="34" charset="0"/>
                <a:cs typeface="Brandon Text Medium" pitchFamily="34" charset="0"/>
              </a:defRPr>
            </a:lvl1pPr>
          </a:lstStyle>
          <a:p>
            <a:pPr lvl="0"/>
            <a:r>
              <a:rPr lang="en-GB" noProof="0" dirty="0"/>
              <a:t>Date - Location</a:t>
            </a:r>
          </a:p>
        </p:txBody>
      </p:sp>
    </p:spTree>
    <p:extLst>
      <p:ext uri="{BB962C8B-B14F-4D97-AF65-F5344CB8AC3E}">
        <p14:creationId xmlns:p14="http://schemas.microsoft.com/office/powerpoint/2010/main" val="1126816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Rectangle 3"/>
          <p:cNvSpPr/>
          <p:nvPr userDrawn="1"/>
        </p:nvSpPr>
        <p:spPr>
          <a:xfrm>
            <a:off x="1" y="4483100"/>
            <a:ext cx="622299" cy="660401"/>
          </a:xfrm>
          <a:prstGeom prst="rect">
            <a:avLst/>
          </a:prstGeom>
          <a:solidFill>
            <a:srgbClr val="0534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Rectangle 2"/>
          <p:cNvSpPr/>
          <p:nvPr userDrawn="1"/>
        </p:nvSpPr>
        <p:spPr>
          <a:xfrm>
            <a:off x="0" y="4902200"/>
            <a:ext cx="8255000" cy="241301"/>
          </a:xfrm>
          <a:prstGeom prst="rect">
            <a:avLst/>
          </a:prstGeom>
          <a:solidFill>
            <a:srgbClr val="0049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Espace réservé du pied de page 4"/>
          <p:cNvSpPr>
            <a:spLocks noGrp="1"/>
          </p:cNvSpPr>
          <p:nvPr>
            <p:ph type="ftr" sz="quarter" idx="3"/>
          </p:nvPr>
        </p:nvSpPr>
        <p:spPr>
          <a:xfrm>
            <a:off x="628650" y="4902199"/>
            <a:ext cx="7626350" cy="241301"/>
          </a:xfrm>
          <a:prstGeom prst="rect">
            <a:avLst/>
          </a:prstGeom>
        </p:spPr>
        <p:txBody>
          <a:bodyPr vert="horz" lIns="91440" tIns="45720" rIns="91440" bIns="45720" rtlCol="0" anchor="ctr"/>
          <a:lstStyle>
            <a:lvl1pPr algn="r">
              <a:defRPr sz="1000">
                <a:solidFill>
                  <a:schemeClr val="bg1"/>
                </a:solidFill>
                <a:latin typeface="Brandon Text Medium" pitchFamily="34" charset="0"/>
              </a:defRPr>
            </a:lvl1pPr>
          </a:lstStyle>
          <a:p>
            <a:r>
              <a:rPr lang="fr-FR"/>
              <a:t>Driver+ Project</a:t>
            </a:r>
          </a:p>
        </p:txBody>
      </p:sp>
      <p:sp>
        <p:nvSpPr>
          <p:cNvPr id="7" name="Espace réservé du numéro de diapositive 5"/>
          <p:cNvSpPr>
            <a:spLocks noGrp="1"/>
          </p:cNvSpPr>
          <p:nvPr>
            <p:ph type="sldNum" sz="quarter" idx="4"/>
          </p:nvPr>
        </p:nvSpPr>
        <p:spPr>
          <a:xfrm>
            <a:off x="163569" y="4483101"/>
            <a:ext cx="458731" cy="387816"/>
          </a:xfrm>
          <a:prstGeom prst="rect">
            <a:avLst/>
          </a:prstGeom>
        </p:spPr>
        <p:txBody>
          <a:bodyPr vert="horz" lIns="91440" tIns="45720" rIns="91440" bIns="45720" rtlCol="0" anchor="ctr"/>
          <a:lstStyle>
            <a:lvl1pPr algn="ctr">
              <a:defRPr sz="1000">
                <a:solidFill>
                  <a:schemeClr val="bg1"/>
                </a:solidFill>
                <a:latin typeface="Brandon Text Medium" pitchFamily="34" charset="0"/>
              </a:defRPr>
            </a:lvl1pPr>
          </a:lstStyle>
          <a:p>
            <a:fld id="{F3F4C4A7-A8A2-774E-9968-91CCA6FE0429}" type="slidenum">
              <a:rPr lang="fr-FR" smtClean="0"/>
              <a:pPr/>
              <a:t>‹#›</a:t>
            </a:fld>
            <a:endParaRPr lang="fr-FR"/>
          </a:p>
        </p:txBody>
      </p:sp>
      <p:sp>
        <p:nvSpPr>
          <p:cNvPr id="8" name="Rectangle 7"/>
          <p:cNvSpPr/>
          <p:nvPr userDrawn="1"/>
        </p:nvSpPr>
        <p:spPr>
          <a:xfrm>
            <a:off x="0" y="4368800"/>
            <a:ext cx="157219" cy="774701"/>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userDrawn="1"/>
        </p:nvSpPr>
        <p:spPr>
          <a:xfrm>
            <a:off x="8877300" y="1"/>
            <a:ext cx="266700" cy="355599"/>
          </a:xfrm>
          <a:prstGeom prst="rect">
            <a:avLst/>
          </a:prstGeom>
          <a:solidFill>
            <a:srgbClr val="0534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userDrawn="1"/>
        </p:nvSpPr>
        <p:spPr>
          <a:xfrm>
            <a:off x="8737600" y="-12699"/>
            <a:ext cx="406400" cy="139699"/>
          </a:xfrm>
          <a:prstGeom prst="rect">
            <a:avLst/>
          </a:prstGeom>
          <a:solidFill>
            <a:srgbClr val="0049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userDrawn="1"/>
        </p:nvSpPr>
        <p:spPr>
          <a:xfrm>
            <a:off x="9042400" y="-12699"/>
            <a:ext cx="101600" cy="457199"/>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Titre 1"/>
          <p:cNvSpPr>
            <a:spLocks noGrp="1"/>
          </p:cNvSpPr>
          <p:nvPr>
            <p:ph type="title" hasCustomPrompt="1"/>
          </p:nvPr>
        </p:nvSpPr>
        <p:spPr>
          <a:xfrm>
            <a:off x="443039" y="135467"/>
            <a:ext cx="8207775" cy="587142"/>
          </a:xfrm>
          <a:prstGeom prst="rect">
            <a:avLst/>
          </a:prstGeom>
        </p:spPr>
        <p:txBody>
          <a:bodyPr anchor="b">
            <a:normAutofit/>
          </a:bodyPr>
          <a:lstStyle>
            <a:lvl1pPr algn="l">
              <a:defRPr sz="2400" b="1" cap="all" baseline="0">
                <a:solidFill>
                  <a:srgbClr val="F3B329"/>
                </a:solidFill>
                <a:latin typeface="Brandon Text Medium" pitchFamily="34" charset="0"/>
                <a:ea typeface="Brandon Text Medium" pitchFamily="34" charset="0"/>
                <a:cs typeface="Brandon Text Medium" pitchFamily="34" charset="0"/>
              </a:defRPr>
            </a:lvl1pPr>
          </a:lstStyle>
          <a:p>
            <a:r>
              <a:rPr lang="en-GB" noProof="0" dirty="0"/>
              <a:t>SLIDE TITLE</a:t>
            </a:r>
          </a:p>
        </p:txBody>
      </p:sp>
      <p:sp>
        <p:nvSpPr>
          <p:cNvPr id="13" name="Espace réservé du texte 17"/>
          <p:cNvSpPr>
            <a:spLocks noGrp="1"/>
          </p:cNvSpPr>
          <p:nvPr>
            <p:ph type="body" sz="quarter" idx="13" hasCustomPrompt="1"/>
          </p:nvPr>
        </p:nvSpPr>
        <p:spPr>
          <a:xfrm>
            <a:off x="443039" y="676138"/>
            <a:ext cx="8207775" cy="471764"/>
          </a:xfrm>
        </p:spPr>
        <p:txBody>
          <a:bodyPr>
            <a:noAutofit/>
          </a:bodyPr>
          <a:lstStyle>
            <a:lvl1pPr marL="0" indent="0" algn="l">
              <a:buNone/>
              <a:defRPr sz="1600" cap="all" baseline="0">
                <a:solidFill>
                  <a:srgbClr val="00497E"/>
                </a:solidFill>
                <a:latin typeface="Brandon Text Medium" pitchFamily="34" charset="0"/>
                <a:ea typeface="Brandon Text Medium" pitchFamily="34" charset="0"/>
                <a:cs typeface="Brandon Text Medium" pitchFamily="34" charset="0"/>
              </a:defRPr>
            </a:lvl1pPr>
          </a:lstStyle>
          <a:p>
            <a:pPr lvl="0"/>
            <a:r>
              <a:rPr lang="en-GB" noProof="0" dirty="0"/>
              <a:t>SUBTITLE</a:t>
            </a:r>
          </a:p>
        </p:txBody>
      </p:sp>
      <p:sp>
        <p:nvSpPr>
          <p:cNvPr id="15" name="Espace réservé du texte 14"/>
          <p:cNvSpPr>
            <a:spLocks noGrp="1"/>
          </p:cNvSpPr>
          <p:nvPr>
            <p:ph type="body" sz="quarter" idx="14" hasCustomPrompt="1"/>
          </p:nvPr>
        </p:nvSpPr>
        <p:spPr>
          <a:xfrm>
            <a:off x="442913" y="1338263"/>
            <a:ext cx="8294687" cy="3144837"/>
          </a:xfrm>
        </p:spPr>
        <p:txBody>
          <a:bodyPr>
            <a:normAutofit/>
          </a:bodyPr>
          <a:lstStyle>
            <a:lvl1pPr marL="0" indent="0">
              <a:buNone/>
              <a:defRPr sz="1400">
                <a:latin typeface="Brandon Text Medium" pitchFamily="34" charset="0"/>
                <a:ea typeface="Brandon Text Medium" pitchFamily="34" charset="0"/>
                <a:cs typeface="Brandon Text Medium" pitchFamily="34" charset="0"/>
              </a:defRPr>
            </a:lvl1pPr>
          </a:lstStyle>
          <a:p>
            <a:pPr lvl="0"/>
            <a:r>
              <a:rPr lang="en-GB" noProof="0" dirty="0"/>
              <a:t>Your text</a:t>
            </a:r>
          </a:p>
        </p:txBody>
      </p:sp>
    </p:spTree>
    <p:extLst>
      <p:ext uri="{BB962C8B-B14F-4D97-AF65-F5344CB8AC3E}">
        <p14:creationId xmlns:p14="http://schemas.microsoft.com/office/powerpoint/2010/main" val="1742347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Rectangle 2"/>
          <p:cNvSpPr/>
          <p:nvPr userDrawn="1"/>
        </p:nvSpPr>
        <p:spPr>
          <a:xfrm>
            <a:off x="1079500" y="911892"/>
            <a:ext cx="3238500" cy="2136108"/>
          </a:xfrm>
          <a:prstGeom prst="rect">
            <a:avLst/>
          </a:prstGeom>
          <a:solidFill>
            <a:srgbClr val="0534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p:cNvSpPr/>
          <p:nvPr userDrawn="1"/>
        </p:nvSpPr>
        <p:spPr>
          <a:xfrm>
            <a:off x="592667" y="0"/>
            <a:ext cx="4978399" cy="1757650"/>
          </a:xfrm>
          <a:prstGeom prst="rect">
            <a:avLst/>
          </a:prstGeom>
          <a:solidFill>
            <a:srgbClr val="0049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p:nvPr userDrawn="1"/>
        </p:nvSpPr>
        <p:spPr>
          <a:xfrm>
            <a:off x="736600" y="0"/>
            <a:ext cx="533400" cy="2827867"/>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Titre 1"/>
          <p:cNvSpPr txBox="1">
            <a:spLocks/>
          </p:cNvSpPr>
          <p:nvPr userDrawn="1"/>
        </p:nvSpPr>
        <p:spPr>
          <a:xfrm>
            <a:off x="1113366" y="2195408"/>
            <a:ext cx="3175000" cy="764599"/>
          </a:xfrm>
          <a:prstGeom prst="rect">
            <a:avLst/>
          </a:prstGeom>
        </p:spPr>
        <p:txBody>
          <a:bodyPr anchor="b">
            <a:normAutofit/>
          </a:bodyPr>
          <a:lstStyle>
            <a:lvl1pPr algn="r" defTabSz="457200" rtl="0" eaLnBrk="1" latinLnBrk="0" hangingPunct="1">
              <a:spcBef>
                <a:spcPct val="0"/>
              </a:spcBef>
              <a:buNone/>
              <a:defRPr sz="3200" b="1" kern="1200">
                <a:solidFill>
                  <a:schemeClr val="bg1"/>
                </a:solidFill>
                <a:latin typeface="Avenir Book" charset="0"/>
                <a:ea typeface="Avenir Book" charset="0"/>
                <a:cs typeface="Avenir Book" charset="0"/>
              </a:defRPr>
            </a:lvl1pPr>
          </a:lstStyle>
          <a:p>
            <a:r>
              <a:rPr lang="en-GB" sz="2400" cap="all" baseline="0" noProof="0">
                <a:latin typeface="Brandon Text Medium" pitchFamily="34" charset="0"/>
              </a:rPr>
              <a:t>THANK YOU.</a:t>
            </a:r>
            <a:br>
              <a:rPr lang="en-GB" sz="2400" cap="all" baseline="0" noProof="0">
                <a:latin typeface="Brandon Text Medium" pitchFamily="34" charset="0"/>
              </a:rPr>
            </a:br>
            <a:r>
              <a:rPr lang="en-GB" sz="2000" b="0" cap="all" baseline="0" noProof="0">
                <a:solidFill>
                  <a:srgbClr val="F3B329"/>
                </a:solidFill>
                <a:latin typeface="Brandon Text Medium" pitchFamily="34" charset="0"/>
              </a:rPr>
              <a:t>ANY QUESTION?</a:t>
            </a:r>
            <a:endParaRPr lang="en-GB" sz="2400" b="0" cap="all" baseline="0" noProof="0">
              <a:solidFill>
                <a:srgbClr val="F3B329"/>
              </a:solidFill>
              <a:latin typeface="Brandon Text Medium" pitchFamily="34" charset="0"/>
            </a:endParaRPr>
          </a:p>
        </p:txBody>
      </p:sp>
      <p:pic>
        <p:nvPicPr>
          <p:cNvPr id="7" name="Image 6"/>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7018865" y="3637287"/>
            <a:ext cx="1872450" cy="1506213"/>
          </a:xfrm>
          <a:prstGeom prst="rect">
            <a:avLst/>
          </a:prstGeom>
        </p:spPr>
      </p:pic>
    </p:spTree>
    <p:extLst>
      <p:ext uri="{BB962C8B-B14F-4D97-AF65-F5344CB8AC3E}">
        <p14:creationId xmlns:p14="http://schemas.microsoft.com/office/powerpoint/2010/main" val="1904688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Rectangle 2"/>
          <p:cNvSpPr/>
          <p:nvPr userDrawn="1"/>
        </p:nvSpPr>
        <p:spPr>
          <a:xfrm>
            <a:off x="491064" y="894087"/>
            <a:ext cx="6172200" cy="4249413"/>
          </a:xfrm>
          <a:prstGeom prst="rect">
            <a:avLst/>
          </a:prstGeom>
          <a:solidFill>
            <a:srgbClr val="0534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p:cNvSpPr/>
          <p:nvPr userDrawn="1"/>
        </p:nvSpPr>
        <p:spPr>
          <a:xfrm>
            <a:off x="3204302" y="0"/>
            <a:ext cx="3725662" cy="1813268"/>
          </a:xfrm>
          <a:prstGeom prst="rect">
            <a:avLst/>
          </a:prstGeom>
          <a:solidFill>
            <a:srgbClr val="0049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p:nvPr userDrawn="1"/>
        </p:nvSpPr>
        <p:spPr>
          <a:xfrm>
            <a:off x="275164" y="1343693"/>
            <a:ext cx="711200" cy="3637287"/>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7018865" y="3637287"/>
            <a:ext cx="1872450" cy="1506213"/>
          </a:xfrm>
          <a:prstGeom prst="rect">
            <a:avLst/>
          </a:prstGeom>
        </p:spPr>
      </p:pic>
      <p:sp>
        <p:nvSpPr>
          <p:cNvPr id="8" name="Titre 1"/>
          <p:cNvSpPr txBox="1">
            <a:spLocks/>
          </p:cNvSpPr>
          <p:nvPr userDrawn="1"/>
        </p:nvSpPr>
        <p:spPr>
          <a:xfrm>
            <a:off x="3399364" y="798976"/>
            <a:ext cx="3175000" cy="899212"/>
          </a:xfrm>
          <a:prstGeom prst="rect">
            <a:avLst/>
          </a:prstGeom>
        </p:spPr>
        <p:txBody>
          <a:bodyPr anchor="b">
            <a:normAutofit/>
          </a:bodyPr>
          <a:lstStyle>
            <a:lvl1pPr algn="r" defTabSz="457200" rtl="0" eaLnBrk="1" latinLnBrk="0" hangingPunct="1">
              <a:spcBef>
                <a:spcPct val="0"/>
              </a:spcBef>
              <a:buNone/>
              <a:defRPr sz="3200" b="1" kern="1200">
                <a:solidFill>
                  <a:schemeClr val="bg1"/>
                </a:solidFill>
                <a:latin typeface="Avenir Book" charset="0"/>
                <a:ea typeface="Avenir Book" charset="0"/>
                <a:cs typeface="Avenir Book" charset="0"/>
              </a:defRPr>
            </a:lvl1pPr>
          </a:lstStyle>
          <a:p>
            <a:pPr algn="l"/>
            <a:r>
              <a:rPr lang="fr-FR" sz="2400">
                <a:latin typeface="Brandon Text Medium" pitchFamily="34" charset="0"/>
              </a:rPr>
              <a:t>CONTACT</a:t>
            </a:r>
            <a:br>
              <a:rPr lang="fr-FR" sz="2400">
                <a:latin typeface="Brandon Text Medium" pitchFamily="34" charset="0"/>
              </a:rPr>
            </a:br>
            <a:r>
              <a:rPr lang="fr-FR" sz="2000" b="0">
                <a:solidFill>
                  <a:srgbClr val="F3B329"/>
                </a:solidFill>
                <a:latin typeface="Brandon Text Medium" pitchFamily="34" charset="0"/>
              </a:rPr>
              <a:t>REACH US</a:t>
            </a:r>
            <a:endParaRPr lang="fr-FR" sz="2400" b="0">
              <a:solidFill>
                <a:srgbClr val="F3B329"/>
              </a:solidFill>
              <a:latin typeface="Brandon Text Medium" pitchFamily="34" charset="0"/>
            </a:endParaRPr>
          </a:p>
        </p:txBody>
      </p:sp>
      <p:pic>
        <p:nvPicPr>
          <p:cNvPr id="17" name="Image 16">
            <a:hlinkClick r:id="rId3"/>
          </p:cNvPr>
          <p:cNvPicPr>
            <a:picLocks noChangeAspect="1"/>
          </p:cNvPicPr>
          <p:nvPr userDrawn="1"/>
        </p:nvPicPr>
        <p:blipFill>
          <a:blip r:embed="rId4"/>
          <a:stretch>
            <a:fillRect/>
          </a:stretch>
        </p:blipFill>
        <p:spPr>
          <a:xfrm>
            <a:off x="2052177" y="2363740"/>
            <a:ext cx="547607" cy="547607"/>
          </a:xfrm>
          <a:prstGeom prst="rect">
            <a:avLst/>
          </a:prstGeom>
        </p:spPr>
      </p:pic>
      <p:pic>
        <p:nvPicPr>
          <p:cNvPr id="18" name="Image 17">
            <a:hlinkClick r:id="rId5"/>
          </p:cNvPr>
          <p:cNvPicPr>
            <a:picLocks noChangeAspect="1"/>
          </p:cNvPicPr>
          <p:nvPr userDrawn="1"/>
        </p:nvPicPr>
        <p:blipFill>
          <a:blip r:embed="rId6"/>
          <a:stretch>
            <a:fillRect/>
          </a:stretch>
        </p:blipFill>
        <p:spPr>
          <a:xfrm>
            <a:off x="3690355" y="2385454"/>
            <a:ext cx="442913" cy="442913"/>
          </a:xfrm>
          <a:prstGeom prst="rect">
            <a:avLst/>
          </a:prstGeom>
        </p:spPr>
      </p:pic>
      <p:pic>
        <p:nvPicPr>
          <p:cNvPr id="19" name="Image 18">
            <a:hlinkClick r:id="rId7"/>
          </p:cNvPr>
          <p:cNvPicPr>
            <a:picLocks noChangeAspect="1"/>
          </p:cNvPicPr>
          <p:nvPr userDrawn="1"/>
        </p:nvPicPr>
        <p:blipFill>
          <a:blip r:embed="rId8"/>
          <a:stretch>
            <a:fillRect/>
          </a:stretch>
        </p:blipFill>
        <p:spPr>
          <a:xfrm>
            <a:off x="5157769" y="2385105"/>
            <a:ext cx="467341" cy="467341"/>
          </a:xfrm>
          <a:prstGeom prst="rect">
            <a:avLst/>
          </a:prstGeom>
        </p:spPr>
      </p:pic>
      <p:sp>
        <p:nvSpPr>
          <p:cNvPr id="20" name="Rectangle 19">
            <a:hlinkClick r:id="rId3"/>
          </p:cNvPr>
          <p:cNvSpPr/>
          <p:nvPr userDrawn="1"/>
        </p:nvSpPr>
        <p:spPr>
          <a:xfrm>
            <a:off x="1468267" y="2920643"/>
            <a:ext cx="1629030" cy="276999"/>
          </a:xfrm>
          <a:prstGeom prst="rect">
            <a:avLst/>
          </a:prstGeom>
        </p:spPr>
        <p:txBody>
          <a:bodyPr wrap="square">
            <a:spAutoFit/>
          </a:bodyPr>
          <a:lstStyle/>
          <a:p>
            <a:pPr algn="ctr"/>
            <a:r>
              <a:rPr lang="en-US" sz="1200">
                <a:solidFill>
                  <a:srgbClr val="F3B329"/>
                </a:solidFill>
                <a:latin typeface="Brandon Text Medium" pitchFamily="34" charset="0"/>
                <a:ea typeface="Avenir Book" charset="0"/>
                <a:cs typeface="Avenir Book" charset="0"/>
              </a:rPr>
              <a:t>@</a:t>
            </a:r>
            <a:r>
              <a:rPr lang="en-US" sz="1200" err="1">
                <a:solidFill>
                  <a:srgbClr val="F3B329"/>
                </a:solidFill>
                <a:latin typeface="Brandon Text Medium" pitchFamily="34" charset="0"/>
                <a:ea typeface="Avenir Book" charset="0"/>
                <a:cs typeface="Avenir Book" charset="0"/>
              </a:rPr>
              <a:t>driver_project</a:t>
            </a:r>
            <a:endParaRPr lang="en-US" sz="1200">
              <a:solidFill>
                <a:srgbClr val="F3B329"/>
              </a:solidFill>
              <a:latin typeface="Brandon Text Medium" pitchFamily="34" charset="0"/>
              <a:ea typeface="Avenir Book" charset="0"/>
              <a:cs typeface="Avenir Book" charset="0"/>
            </a:endParaRPr>
          </a:p>
        </p:txBody>
      </p:sp>
      <p:sp>
        <p:nvSpPr>
          <p:cNvPr id="21" name="Rectangle 20">
            <a:hlinkClick r:id="rId7"/>
          </p:cNvPr>
          <p:cNvSpPr/>
          <p:nvPr userDrawn="1"/>
        </p:nvSpPr>
        <p:spPr>
          <a:xfrm>
            <a:off x="4576925" y="2928381"/>
            <a:ext cx="1629030" cy="276999"/>
          </a:xfrm>
          <a:prstGeom prst="rect">
            <a:avLst/>
          </a:prstGeom>
        </p:spPr>
        <p:txBody>
          <a:bodyPr wrap="square">
            <a:spAutoFit/>
          </a:bodyPr>
          <a:lstStyle/>
          <a:p>
            <a:pPr algn="ctr"/>
            <a:r>
              <a:rPr lang="en-US" sz="1200">
                <a:solidFill>
                  <a:srgbClr val="F3B329"/>
                </a:solidFill>
                <a:latin typeface="Brandon Text Medium" pitchFamily="34" charset="0"/>
                <a:ea typeface="Avenir Book" charset="0"/>
                <a:cs typeface="Avenir Book" charset="0"/>
              </a:rPr>
              <a:t>Driver Project</a:t>
            </a:r>
          </a:p>
        </p:txBody>
      </p:sp>
      <p:sp>
        <p:nvSpPr>
          <p:cNvPr id="22" name="Rectangle 21">
            <a:hlinkClick r:id="rId5"/>
          </p:cNvPr>
          <p:cNvSpPr/>
          <p:nvPr userDrawn="1"/>
        </p:nvSpPr>
        <p:spPr>
          <a:xfrm>
            <a:off x="3097297" y="2861893"/>
            <a:ext cx="1629030" cy="461665"/>
          </a:xfrm>
          <a:prstGeom prst="rect">
            <a:avLst/>
          </a:prstGeom>
        </p:spPr>
        <p:txBody>
          <a:bodyPr wrap="square">
            <a:spAutoFit/>
          </a:bodyPr>
          <a:lstStyle/>
          <a:p>
            <a:pPr algn="ctr"/>
            <a:r>
              <a:rPr lang="en-US" sz="1200">
                <a:solidFill>
                  <a:srgbClr val="F3B329"/>
                </a:solidFill>
                <a:latin typeface="Brandon Text Medium" pitchFamily="34" charset="0"/>
                <a:ea typeface="Avenir Book" charset="0"/>
                <a:cs typeface="Avenir Book" charset="0"/>
              </a:rPr>
              <a:t>Groups:</a:t>
            </a:r>
          </a:p>
          <a:p>
            <a:pPr algn="ctr"/>
            <a:r>
              <a:rPr lang="en-US" sz="1200">
                <a:solidFill>
                  <a:srgbClr val="F3B329"/>
                </a:solidFill>
                <a:latin typeface="Brandon Text Medium" pitchFamily="34" charset="0"/>
                <a:ea typeface="Avenir Book" charset="0"/>
                <a:cs typeface="Avenir Book" charset="0"/>
              </a:rPr>
              <a:t>Driver Project</a:t>
            </a:r>
          </a:p>
        </p:txBody>
      </p:sp>
      <p:pic>
        <p:nvPicPr>
          <p:cNvPr id="25" name="Image 2"/>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1033746" y="4643622"/>
            <a:ext cx="482146" cy="322742"/>
          </a:xfrm>
          <a:prstGeom prst="rect">
            <a:avLst/>
          </a:prstGeom>
        </p:spPr>
      </p:pic>
      <p:sp>
        <p:nvSpPr>
          <p:cNvPr id="26" name="ZoneTexte 3"/>
          <p:cNvSpPr txBox="1"/>
          <p:nvPr userDrawn="1"/>
        </p:nvSpPr>
        <p:spPr>
          <a:xfrm>
            <a:off x="1467155" y="4582143"/>
            <a:ext cx="5128325" cy="461665"/>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800" noProof="0">
                <a:solidFill>
                  <a:schemeClr val="bg1"/>
                </a:solidFill>
              </a:rPr>
              <a:t>This project has received funding from the European Union’s Seventh Framework Programme for research, technological development and demonstration under grant agreement n° 607798. The information and views  set out in this presentation are those</a:t>
            </a:r>
            <a:r>
              <a:rPr lang="en-GB" sz="800" baseline="0" noProof="0">
                <a:solidFill>
                  <a:schemeClr val="bg1"/>
                </a:solidFill>
              </a:rPr>
              <a:t> of the author(s) and do not necessarily reflect  the official opinion of the European  Union</a:t>
            </a:r>
            <a:endParaRPr lang="en-GB" sz="800" noProof="0">
              <a:solidFill>
                <a:schemeClr val="bg1"/>
              </a:solidFill>
            </a:endParaRPr>
          </a:p>
        </p:txBody>
      </p:sp>
      <p:sp>
        <p:nvSpPr>
          <p:cNvPr id="23" name="Rectangle 22"/>
          <p:cNvSpPr/>
          <p:nvPr userDrawn="1"/>
        </p:nvSpPr>
        <p:spPr>
          <a:xfrm>
            <a:off x="1141529" y="3597374"/>
            <a:ext cx="5432835" cy="646331"/>
          </a:xfrm>
          <a:prstGeom prst="rect">
            <a:avLst/>
          </a:prstGeom>
        </p:spPr>
        <p:txBody>
          <a:bodyPr wrap="square">
            <a:spAutoFit/>
          </a:bodyPr>
          <a:lstStyle/>
          <a:p>
            <a:pPr algn="r"/>
            <a:r>
              <a:rPr lang="en-GB" sz="1200" b="1" kern="1200" noProof="0">
                <a:solidFill>
                  <a:schemeClr val="bg1"/>
                </a:solidFill>
                <a:latin typeface="Brandon Text Medium" pitchFamily="34" charset="0"/>
                <a:ea typeface="Avenir Book" charset="0"/>
                <a:cs typeface="Avenir Book" charset="0"/>
              </a:rPr>
              <a:t>More information about the project </a:t>
            </a:r>
            <a:r>
              <a:rPr lang="en-GB" sz="1200" b="1" noProof="0">
                <a:solidFill>
                  <a:schemeClr val="bg1"/>
                </a:solidFill>
                <a:latin typeface="Brandon Text Medium" pitchFamily="34" charset="0"/>
                <a:ea typeface="Avenir Book" charset="0"/>
                <a:cs typeface="Avenir Book" charset="0"/>
              </a:rPr>
              <a:t>-</a:t>
            </a:r>
            <a:r>
              <a:rPr lang="en-GB" sz="1200" noProof="0">
                <a:solidFill>
                  <a:schemeClr val="bg1"/>
                </a:solidFill>
                <a:latin typeface="Brandon Text Medium" pitchFamily="34" charset="0"/>
                <a:ea typeface="Avenir Book" charset="0"/>
                <a:cs typeface="Avenir Book" charset="0"/>
              </a:rPr>
              <a:t> </a:t>
            </a:r>
            <a:r>
              <a:rPr lang="en-GB" sz="1200" noProof="0">
                <a:solidFill>
                  <a:srgbClr val="F3B329"/>
                </a:solidFill>
                <a:latin typeface="Brandon Text Medium" pitchFamily="34" charset="0"/>
                <a:ea typeface="Avenir Book" charset="0"/>
                <a:cs typeface="Avenir Book" charset="0"/>
              </a:rPr>
              <a:t>cooordination@projectdriver.eu</a:t>
            </a:r>
          </a:p>
          <a:p>
            <a:pPr algn="r"/>
            <a:r>
              <a:rPr lang="en-GB" sz="1200" b="1" noProof="0">
                <a:solidFill>
                  <a:schemeClr val="bg1"/>
                </a:solidFill>
                <a:latin typeface="Brandon Text Medium" pitchFamily="34" charset="0"/>
                <a:ea typeface="Avenir Book" charset="0"/>
                <a:cs typeface="Avenir Book" charset="0"/>
              </a:rPr>
              <a:t>Interested in collaborating with us? - </a:t>
            </a:r>
            <a:r>
              <a:rPr lang="en-GB" sz="1200" noProof="0">
                <a:solidFill>
                  <a:srgbClr val="F3B329"/>
                </a:solidFill>
                <a:latin typeface="Brandon Text Medium" pitchFamily="34" charset="0"/>
                <a:ea typeface="Avenir Book" charset="0"/>
                <a:cs typeface="Avenir Book" charset="0"/>
              </a:rPr>
              <a:t>cooperation@projectdriver.eu</a:t>
            </a:r>
          </a:p>
          <a:p>
            <a:pPr algn="r"/>
            <a:r>
              <a:rPr lang="en-GB" sz="1200" b="1" noProof="0">
                <a:solidFill>
                  <a:schemeClr val="bg1"/>
                </a:solidFill>
                <a:latin typeface="Brandon Text Medium" pitchFamily="34" charset="0"/>
                <a:ea typeface="Avenir Book" charset="0"/>
                <a:cs typeface="Avenir Book" charset="0"/>
              </a:rPr>
              <a:t>Communication</a:t>
            </a:r>
            <a:r>
              <a:rPr lang="en-GB" sz="1200" b="1" baseline="0" noProof="0">
                <a:solidFill>
                  <a:schemeClr val="bg1"/>
                </a:solidFill>
                <a:latin typeface="Brandon Text Medium" pitchFamily="34" charset="0"/>
                <a:ea typeface="Avenir Book" charset="0"/>
                <a:cs typeface="Avenir Book" charset="0"/>
              </a:rPr>
              <a:t> and media contact </a:t>
            </a:r>
            <a:r>
              <a:rPr lang="en-GB" sz="1200" kern="1200" noProof="0">
                <a:solidFill>
                  <a:srgbClr val="F3B329"/>
                </a:solidFill>
                <a:latin typeface="Brandon Text Medium" pitchFamily="34" charset="0"/>
                <a:ea typeface="Avenir Book" charset="0"/>
                <a:cs typeface="Avenir Book" charset="0"/>
              </a:rPr>
              <a:t>communication@projectdriver.eu</a:t>
            </a:r>
            <a:endParaRPr lang="en-GB" sz="1200" noProof="0">
              <a:solidFill>
                <a:srgbClr val="F3B329"/>
              </a:solidFill>
              <a:latin typeface="Brandon Text Medium" pitchFamily="34" charset="0"/>
              <a:ea typeface="Avenir Book" charset="0"/>
              <a:cs typeface="Avenir Book" charset="0"/>
            </a:endParaRPr>
          </a:p>
        </p:txBody>
      </p:sp>
    </p:spTree>
    <p:extLst>
      <p:ext uri="{BB962C8B-B14F-4D97-AF65-F5344CB8AC3E}">
        <p14:creationId xmlns:p14="http://schemas.microsoft.com/office/powerpoint/2010/main" val="1075021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9447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noProof="0" dirty="0"/>
              <a:t>Click and change Title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noProof="0" dirty="0"/>
              <a:t>Click to change mask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976275667"/>
      </p:ext>
    </p:extLst>
  </p:cSld>
  <p:clrMap bg1="lt1" tx1="dk1" bg2="lt2" tx2="dk2" accent1="accent1" accent2="accent2" accent3="accent3" accent4="accent4" accent5="accent5" accent6="accent6" hlink="hlink" folHlink="folHlink"/>
  <p:sldLayoutIdLst>
    <p:sldLayoutId id="2147483650" r:id="rId1"/>
    <p:sldLayoutId id="2147483688" r:id="rId2"/>
    <p:sldLayoutId id="2147483673" r:id="rId3"/>
    <p:sldLayoutId id="2147483672" r:id="rId4"/>
    <p:sldLayoutId id="2147483689" r:id="rId5"/>
  </p:sldLayoutIdLst>
  <p:hf hdr="0" dt="0"/>
  <p:txStyles>
    <p:titleStyle>
      <a:lvl1pPr algn="ctr" defTabSz="457200" rtl="0" eaLnBrk="1" latinLnBrk="0" hangingPunct="1">
        <a:spcBef>
          <a:spcPct val="0"/>
        </a:spcBef>
        <a:buNone/>
        <a:defRPr sz="4400" kern="1200" baseline="0">
          <a:solidFill>
            <a:schemeClr val="tx1"/>
          </a:solidFill>
          <a:latin typeface="Brandon Text Medium" pitchFamily="34" charset="0"/>
          <a:ea typeface="+mj-ea"/>
          <a:cs typeface="+mj-cs"/>
        </a:defRPr>
      </a:lvl1pPr>
    </p:titleStyle>
    <p:bodyStyle>
      <a:lvl1pPr marL="342900" indent="-342900" algn="l" defTabSz="457200" rtl="0" eaLnBrk="1" latinLnBrk="0" hangingPunct="1">
        <a:spcBef>
          <a:spcPct val="20000"/>
        </a:spcBef>
        <a:buClr>
          <a:srgbClr val="00497E"/>
        </a:buClr>
        <a:buFont typeface="Arial" panose="020B0604020202020204" pitchFamily="34" charset="0"/>
        <a:buChar char="•"/>
        <a:defRPr sz="1400" kern="1200" baseline="0">
          <a:solidFill>
            <a:schemeClr val="tx1"/>
          </a:solidFill>
          <a:latin typeface="Brandon Text Medium" pitchFamily="34" charset="0"/>
          <a:ea typeface="+mn-ea"/>
          <a:cs typeface="+mn-cs"/>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38.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1.jpeg"/><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 Id="rId9" Type="http://schemas.openxmlformats.org/officeDocument/2006/relationships/image" Target="../media/image52.jp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1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1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1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image" Target="../media/image67.jpg"/></Relationships>
</file>

<file path=ppt/slides/_rels/slide1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19.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79.jpg"/><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s>
</file>

<file path=ppt/slides/_rels/slide2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55.jpg"/><Relationship Id="rId7" Type="http://schemas.openxmlformats.org/officeDocument/2006/relationships/image" Target="../media/image89.png"/><Relationship Id="rId2" Type="http://schemas.openxmlformats.org/officeDocument/2006/relationships/image" Target="../media/image85.jp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jpg"/><Relationship Id="rId10" Type="http://schemas.openxmlformats.org/officeDocument/2006/relationships/image" Target="../media/image92.png"/><Relationship Id="rId4" Type="http://schemas.openxmlformats.org/officeDocument/2006/relationships/image" Target="../media/image86.jpg"/><Relationship Id="rId9"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2.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s>
</file>

<file path=ppt/slides/_rels/slide26.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2.xml"/><Relationship Id="rId5" Type="http://schemas.openxmlformats.org/officeDocument/2006/relationships/image" Target="../media/image109.jpg"/><Relationship Id="rId4" Type="http://schemas.openxmlformats.org/officeDocument/2006/relationships/image" Target="../media/image108.jpg"/></Relationships>
</file>

<file path=ppt/slides/_rels/slide2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2.xml"/><Relationship Id="rId5" Type="http://schemas.openxmlformats.org/officeDocument/2006/relationships/image" Target="../media/image120.jpg"/><Relationship Id="rId4" Type="http://schemas.openxmlformats.org/officeDocument/2006/relationships/image" Target="../media/image119.jpg"/></Relationships>
</file>

<file path=ppt/slides/_rels/slide3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small" dirty="0" err="1"/>
              <a:t>vieWTerra</a:t>
            </a:r>
            <a:r>
              <a:rPr lang="en-GB" dirty="0"/>
              <a:t> </a:t>
            </a:r>
            <a:r>
              <a:rPr lang="en-GB" cap="small" dirty="0"/>
              <a:t>Evolution</a:t>
            </a:r>
          </a:p>
        </p:txBody>
      </p:sp>
      <p:sp>
        <p:nvSpPr>
          <p:cNvPr id="3" name="Text Placeholder 2"/>
          <p:cNvSpPr>
            <a:spLocks noGrp="1"/>
          </p:cNvSpPr>
          <p:nvPr>
            <p:ph type="body" sz="quarter" idx="13"/>
          </p:nvPr>
        </p:nvSpPr>
        <p:spPr>
          <a:xfrm>
            <a:off x="997975" y="3891397"/>
            <a:ext cx="5855624" cy="497082"/>
          </a:xfrm>
        </p:spPr>
        <p:txBody>
          <a:bodyPr/>
          <a:lstStyle/>
          <a:p>
            <a:r>
              <a:rPr lang="en-GB" dirty="0"/>
              <a:t>Practical training</a:t>
            </a:r>
          </a:p>
        </p:txBody>
      </p:sp>
      <p:sp>
        <p:nvSpPr>
          <p:cNvPr id="4" name="Text Placeholder 3"/>
          <p:cNvSpPr>
            <a:spLocks noGrp="1"/>
          </p:cNvSpPr>
          <p:nvPr>
            <p:ph type="body" sz="quarter" idx="14"/>
          </p:nvPr>
        </p:nvSpPr>
        <p:spPr/>
        <p:txBody>
          <a:bodyPr/>
          <a:lstStyle/>
          <a:p>
            <a:r>
              <a:rPr lang="fr-FR" dirty="0"/>
              <a:t>Florence </a:t>
            </a:r>
            <a:r>
              <a:rPr lang="fr-FR" dirty="0" err="1"/>
              <a:t>Lévêque</a:t>
            </a:r>
            <a:r>
              <a:rPr lang="fr-FR" dirty="0"/>
              <a:t> / Vincent Pourieux / Jean-François </a:t>
            </a:r>
            <a:r>
              <a:rPr lang="fr-FR" dirty="0" err="1"/>
              <a:t>Lévigne</a:t>
            </a:r>
            <a:endParaRPr lang="en-GB" dirty="0"/>
          </a:p>
        </p:txBody>
      </p:sp>
      <p:sp>
        <p:nvSpPr>
          <p:cNvPr id="6" name="Text Placeholder 4"/>
          <p:cNvSpPr txBox="1">
            <a:spLocks/>
          </p:cNvSpPr>
          <p:nvPr/>
        </p:nvSpPr>
        <p:spPr>
          <a:xfrm>
            <a:off x="1134299" y="2619572"/>
            <a:ext cx="5728854" cy="350142"/>
          </a:xfrm>
          <a:prstGeom prst="rect">
            <a:avLst/>
          </a:prstGeom>
        </p:spPr>
        <p:txBody>
          <a:bodyPr vert="horz" lIns="91440" tIns="45720" rIns="91440" bIns="45720" rtlCol="0" anchor="t">
            <a:noAutofit/>
          </a:bodyPr>
          <a:lstStyle>
            <a:lvl1pPr marL="0" indent="0" algn="r" defTabSz="457200" rtl="0" eaLnBrk="1" latinLnBrk="0" hangingPunct="1">
              <a:spcBef>
                <a:spcPct val="20000"/>
              </a:spcBef>
              <a:buClr>
                <a:srgbClr val="00497E"/>
              </a:buClr>
              <a:buFont typeface="Arial" panose="020B0604020202020204" pitchFamily="34" charset="0"/>
              <a:buNone/>
              <a:defRPr sz="1200" kern="1200" baseline="0">
                <a:solidFill>
                  <a:schemeClr val="bg1"/>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471" y="3038858"/>
            <a:ext cx="1119708" cy="1119708"/>
          </a:xfrm>
          <a:prstGeom prst="rect">
            <a:avLst/>
          </a:prstGeom>
          <a:effectLst>
            <a:outerShdw blurRad="50800" dist="38100" dir="2700000" algn="tl" rotWithShape="0">
              <a:prstClr val="black">
                <a:alpha val="54000"/>
              </a:prstClr>
            </a:outerShdw>
          </a:effectLst>
        </p:spPr>
      </p:pic>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89" y="240416"/>
            <a:ext cx="1828804" cy="1828804"/>
          </a:xfrm>
          <a:prstGeom prst="rect">
            <a:avLst/>
          </a:prstGeom>
          <a:effectLst>
            <a:outerShdw blurRad="50800" dist="25400" dir="2700000" algn="tl" rotWithShape="0">
              <a:prstClr val="black">
                <a:alpha val="40000"/>
              </a:prstClr>
            </a:outerShdw>
          </a:effectLst>
        </p:spPr>
      </p:pic>
    </p:spTree>
    <p:extLst>
      <p:ext uri="{BB962C8B-B14F-4D97-AF65-F5344CB8AC3E}">
        <p14:creationId xmlns:p14="http://schemas.microsoft.com/office/powerpoint/2010/main" val="1694900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10</a:t>
            </a:fld>
            <a:endParaRPr lang="fr-FR"/>
          </a:p>
        </p:txBody>
      </p:sp>
      <p:sp>
        <p:nvSpPr>
          <p:cNvPr id="8" name="Espace réservé du texte 4"/>
          <p:cNvSpPr>
            <a:spLocks noGrp="1"/>
          </p:cNvSpPr>
          <p:nvPr>
            <p:ph type="body" sz="quarter" idx="13"/>
          </p:nvPr>
        </p:nvSpPr>
        <p:spPr>
          <a:xfrm>
            <a:off x="443039" y="127494"/>
            <a:ext cx="8207775" cy="259167"/>
          </a:xfrm>
        </p:spPr>
        <p:txBody>
          <a:bodyPr/>
          <a:lstStyle/>
          <a:p>
            <a:r>
              <a:rPr lang="en-US" sz="1200" dirty="0"/>
              <a:t>2 -  </a:t>
            </a:r>
            <a:r>
              <a:rPr lang="fr-FR" sz="1200" dirty="0"/>
              <a:t>Navigation and </a:t>
            </a:r>
            <a:r>
              <a:rPr lang="fr-FR" sz="1200" dirty="0" err="1"/>
              <a:t>dynamic</a:t>
            </a:r>
            <a:r>
              <a:rPr lang="fr-FR" sz="1200" dirty="0"/>
              <a:t> control </a:t>
            </a:r>
            <a:r>
              <a:rPr lang="fr-FR" sz="1200" dirty="0" err="1"/>
              <a:t>features</a:t>
            </a:r>
            <a:r>
              <a:rPr lang="fr-FR" sz="1200" dirty="0"/>
              <a:t> </a:t>
            </a:r>
          </a:p>
          <a:p>
            <a:endParaRPr lang="en-US" sz="1200" dirty="0"/>
          </a:p>
        </p:txBody>
      </p:sp>
      <p:sp>
        <p:nvSpPr>
          <p:cNvPr id="9"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000" dirty="0"/>
              <a:t>2.7 - </a:t>
            </a:r>
            <a:r>
              <a:rPr lang="fr-FR" sz="1000" dirty="0" err="1"/>
              <a:t>Various</a:t>
            </a:r>
            <a:r>
              <a:rPr lang="fr-FR" sz="1000" dirty="0"/>
              <a:t> navigation mode</a:t>
            </a:r>
          </a:p>
        </p:txBody>
      </p:sp>
      <p:sp>
        <p:nvSpPr>
          <p:cNvPr id="19" name="Espace réservé du texte 5"/>
          <p:cNvSpPr>
            <a:spLocks noGrp="1"/>
          </p:cNvSpPr>
          <p:nvPr>
            <p:ph type="body" sz="quarter" idx="14"/>
          </p:nvPr>
        </p:nvSpPr>
        <p:spPr>
          <a:xfrm>
            <a:off x="442913" y="645829"/>
            <a:ext cx="6098458" cy="2203698"/>
          </a:xfrm>
        </p:spPr>
        <p:txBody>
          <a:bodyPr>
            <a:normAutofit/>
          </a:bodyPr>
          <a:lstStyle/>
          <a:p>
            <a:r>
              <a:rPr lang="en-US" sz="900" dirty="0"/>
              <a:t>The Travel Menu allows you to quickly navigate to a location of your choice. It contains:</a:t>
            </a:r>
          </a:p>
          <a:p>
            <a:endParaRPr lang="fr-FR" sz="400" dirty="0"/>
          </a:p>
          <a:p>
            <a:pPr lvl="0"/>
            <a:r>
              <a:rPr lang="en-US" sz="900" b="1" dirty="0"/>
              <a:t>Search: </a:t>
            </a:r>
            <a:r>
              <a:rPr lang="en-US" sz="900" dirty="0"/>
              <a:t>search by name</a:t>
            </a:r>
            <a:endParaRPr lang="fr-FR" sz="900" dirty="0"/>
          </a:p>
          <a:p>
            <a:pPr lvl="0"/>
            <a:r>
              <a:rPr lang="en-US" sz="900" b="1" dirty="0"/>
              <a:t>Locate on map: </a:t>
            </a:r>
            <a:r>
              <a:rPr lang="en-US" sz="900" dirty="0"/>
              <a:t>navigation by clicking on Map or enter coordinates</a:t>
            </a:r>
            <a:endParaRPr lang="fr-FR" sz="900" dirty="0"/>
          </a:p>
          <a:p>
            <a:pPr lvl="0"/>
            <a:r>
              <a:rPr lang="en-US" sz="900" b="1" dirty="0"/>
              <a:t>Album: </a:t>
            </a:r>
            <a:r>
              <a:rPr lang="en-US" sz="900" dirty="0"/>
              <a:t>navigation by saving location (Taking photo). These parameters are saved: coordinates, time/date, weather conditions, position of camera</a:t>
            </a:r>
          </a:p>
          <a:p>
            <a:pPr lvl="0"/>
            <a:endParaRPr lang="fr-FR" sz="900" dirty="0"/>
          </a:p>
          <a:p>
            <a:r>
              <a:rPr lang="en-US" sz="900" dirty="0"/>
              <a:t>These navigation functions are also represented in the Toolbar:</a:t>
            </a:r>
            <a:endParaRPr lang="fr-FR" sz="900" dirty="0"/>
          </a:p>
        </p:txBody>
      </p:sp>
      <p:pic>
        <p:nvPicPr>
          <p:cNvPr id="21" name="Image 20"/>
          <p:cNvPicPr/>
          <p:nvPr/>
        </p:nvPicPr>
        <p:blipFill>
          <a:blip r:embed="rId3">
            <a:extLst>
              <a:ext uri="{28A0092B-C50C-407E-A947-70E740481C1C}">
                <a14:useLocalDpi xmlns:a14="http://schemas.microsoft.com/office/drawing/2010/main" val="0"/>
              </a:ext>
            </a:extLst>
          </a:blip>
          <a:stretch>
            <a:fillRect/>
          </a:stretch>
        </p:blipFill>
        <p:spPr>
          <a:xfrm>
            <a:off x="820166" y="2892452"/>
            <a:ext cx="2518663" cy="1893269"/>
          </a:xfrm>
          <a:prstGeom prst="rect">
            <a:avLst/>
          </a:prstGeom>
        </p:spPr>
      </p:pic>
      <p:pic>
        <p:nvPicPr>
          <p:cNvPr id="22" name="Image 21"/>
          <p:cNvPicPr/>
          <p:nvPr/>
        </p:nvPicPr>
        <p:blipFill>
          <a:blip r:embed="rId4" cstate="print">
            <a:extLst>
              <a:ext uri="{28A0092B-C50C-407E-A947-70E740481C1C}">
                <a14:useLocalDpi xmlns:a14="http://schemas.microsoft.com/office/drawing/2010/main" val="0"/>
              </a:ext>
            </a:extLst>
          </a:blip>
          <a:stretch>
            <a:fillRect/>
          </a:stretch>
        </p:blipFill>
        <p:spPr>
          <a:xfrm>
            <a:off x="3391659" y="2894938"/>
            <a:ext cx="2510535" cy="1890784"/>
          </a:xfrm>
          <a:prstGeom prst="rect">
            <a:avLst/>
          </a:prstGeom>
        </p:spPr>
      </p:pic>
      <p:pic>
        <p:nvPicPr>
          <p:cNvPr id="23" name="Image 22"/>
          <p:cNvPicPr/>
          <p:nvPr/>
        </p:nvPicPr>
        <p:blipFill>
          <a:blip r:embed="rId5" cstate="print">
            <a:extLst>
              <a:ext uri="{28A0092B-C50C-407E-A947-70E740481C1C}">
                <a14:useLocalDpi xmlns:a14="http://schemas.microsoft.com/office/drawing/2010/main" val="0"/>
              </a:ext>
            </a:extLst>
          </a:blip>
          <a:stretch>
            <a:fillRect/>
          </a:stretch>
        </p:blipFill>
        <p:spPr>
          <a:xfrm>
            <a:off x="5957436" y="2837575"/>
            <a:ext cx="2585824" cy="1948147"/>
          </a:xfrm>
          <a:prstGeom prst="rect">
            <a:avLst/>
          </a:prstGeom>
        </p:spPr>
      </p:pic>
      <p:graphicFrame>
        <p:nvGraphicFramePr>
          <p:cNvPr id="5" name="Objet 4"/>
          <p:cNvGraphicFramePr>
            <a:graphicFrameLocks noChangeAspect="1"/>
          </p:cNvGraphicFramePr>
          <p:nvPr>
            <p:extLst>
              <p:ext uri="{D42A27DB-BD31-4B8C-83A1-F6EECF244321}">
                <p14:modId xmlns:p14="http://schemas.microsoft.com/office/powerpoint/2010/main" val="3632954585"/>
              </p:ext>
            </p:extLst>
          </p:nvPr>
        </p:nvGraphicFramePr>
        <p:xfrm>
          <a:off x="820166" y="1946295"/>
          <a:ext cx="5734050" cy="844550"/>
        </p:xfrm>
        <a:graphic>
          <a:graphicData uri="http://schemas.openxmlformats.org/presentationml/2006/ole">
            <mc:AlternateContent xmlns:mc="http://schemas.openxmlformats.org/markup-compatibility/2006">
              <mc:Choice xmlns:v="urn:schemas-microsoft-com:vml" Requires="v">
                <p:oleObj spid="_x0000_s1034" name="Image" r:id="rId6" imgW="11466360" imgH="1688760" progId="Photoshop.Image.12">
                  <p:embed/>
                </p:oleObj>
              </mc:Choice>
              <mc:Fallback>
                <p:oleObj name="Image" r:id="rId6" imgW="11466360" imgH="1688760" progId="Photoshop.Image.12">
                  <p:embed/>
                  <p:pic>
                    <p:nvPicPr>
                      <p:cNvPr id="0" name=""/>
                      <p:cNvPicPr/>
                      <p:nvPr/>
                    </p:nvPicPr>
                    <p:blipFill>
                      <a:blip r:embed="rId7"/>
                      <a:stretch>
                        <a:fillRect/>
                      </a:stretch>
                    </p:blipFill>
                    <p:spPr>
                      <a:xfrm>
                        <a:off x="820166" y="1946295"/>
                        <a:ext cx="5734050" cy="844550"/>
                      </a:xfrm>
                      <a:prstGeom prst="rect">
                        <a:avLst/>
                      </a:prstGeom>
                    </p:spPr>
                  </p:pic>
                </p:oleObj>
              </mc:Fallback>
            </mc:AlternateContent>
          </a:graphicData>
        </a:graphic>
      </p:graphicFrame>
    </p:spTree>
    <p:extLst>
      <p:ext uri="{BB962C8B-B14F-4D97-AF65-F5344CB8AC3E}">
        <p14:creationId xmlns:p14="http://schemas.microsoft.com/office/powerpoint/2010/main" val="2600239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11</a:t>
            </a:fld>
            <a:endParaRPr lang="fr-FR"/>
          </a:p>
        </p:txBody>
      </p:sp>
      <p:sp>
        <p:nvSpPr>
          <p:cNvPr id="7" name="Espace réservé du texte 5"/>
          <p:cNvSpPr>
            <a:spLocks noGrp="1"/>
          </p:cNvSpPr>
          <p:nvPr>
            <p:ph type="body" sz="quarter" idx="14"/>
          </p:nvPr>
        </p:nvSpPr>
        <p:spPr>
          <a:xfrm>
            <a:off x="442913" y="752421"/>
            <a:ext cx="6098458" cy="2097105"/>
          </a:xfrm>
        </p:spPr>
        <p:txBody>
          <a:bodyPr>
            <a:normAutofit/>
          </a:bodyPr>
          <a:lstStyle/>
          <a:p>
            <a:r>
              <a:rPr lang="en-US" sz="900" dirty="0"/>
              <a:t>The Window Menu allows you work with a </a:t>
            </a:r>
            <a:r>
              <a:rPr lang="en-US" sz="900" b="1" dirty="0"/>
              <a:t>2D window inside the 3D Window</a:t>
            </a:r>
            <a:r>
              <a:rPr lang="en-US" sz="900" dirty="0"/>
              <a:t>. It contains:</a:t>
            </a:r>
            <a:endParaRPr lang="fr-FR" sz="900" dirty="0"/>
          </a:p>
          <a:p>
            <a:pPr lvl="0"/>
            <a:r>
              <a:rPr lang="en-US" sz="900" dirty="0"/>
              <a:t>- Insert 2D window</a:t>
            </a:r>
            <a:endParaRPr lang="fr-FR" sz="900" dirty="0"/>
          </a:p>
          <a:p>
            <a:pPr lvl="0"/>
            <a:r>
              <a:rPr lang="en-US" sz="900" dirty="0"/>
              <a:t>- Toggle 2D/3D</a:t>
            </a:r>
            <a:endParaRPr lang="fr-FR" sz="900" dirty="0"/>
          </a:p>
          <a:p>
            <a:pPr lvl="0"/>
            <a:endParaRPr lang="fr-FR" sz="900" dirty="0"/>
          </a:p>
          <a:p>
            <a:r>
              <a:rPr lang="en-US" sz="900" dirty="0"/>
              <a:t>These functions are also represented in the Toolbar:</a:t>
            </a:r>
            <a:br>
              <a:rPr lang="en-US" sz="900" dirty="0"/>
            </a:br>
            <a:endParaRPr lang="fr-FR" sz="900" dirty="0"/>
          </a:p>
        </p:txBody>
      </p:sp>
      <p:sp>
        <p:nvSpPr>
          <p:cNvPr id="8" name="Espace réservé du texte 4"/>
          <p:cNvSpPr>
            <a:spLocks noGrp="1"/>
          </p:cNvSpPr>
          <p:nvPr>
            <p:ph type="body" sz="quarter" idx="13"/>
          </p:nvPr>
        </p:nvSpPr>
        <p:spPr>
          <a:xfrm>
            <a:off x="443039" y="127494"/>
            <a:ext cx="8207775" cy="259167"/>
          </a:xfrm>
        </p:spPr>
        <p:txBody>
          <a:bodyPr/>
          <a:lstStyle/>
          <a:p>
            <a:r>
              <a:rPr lang="en-US" sz="1200" dirty="0"/>
              <a:t>2 -  </a:t>
            </a:r>
            <a:r>
              <a:rPr lang="fr-FR" sz="1200" dirty="0"/>
              <a:t>Navigation and </a:t>
            </a:r>
            <a:r>
              <a:rPr lang="fr-FR" sz="1200" dirty="0" err="1"/>
              <a:t>dynamic</a:t>
            </a:r>
            <a:r>
              <a:rPr lang="fr-FR" sz="1200" dirty="0"/>
              <a:t> control </a:t>
            </a:r>
            <a:r>
              <a:rPr lang="fr-FR" sz="1200" dirty="0" err="1"/>
              <a:t>features</a:t>
            </a:r>
            <a:r>
              <a:rPr lang="fr-FR" sz="1200" dirty="0"/>
              <a:t> </a:t>
            </a:r>
          </a:p>
          <a:p>
            <a:endParaRPr lang="en-US" sz="1200" dirty="0"/>
          </a:p>
        </p:txBody>
      </p:sp>
      <p:sp>
        <p:nvSpPr>
          <p:cNvPr id="9"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000" dirty="0"/>
              <a:t>2.8 - Switch 2D/3D </a:t>
            </a:r>
            <a:r>
              <a:rPr lang="fr-FR" sz="1000" dirty="0" err="1"/>
              <a:t>map</a:t>
            </a:r>
            <a:endParaRPr lang="fr-FR" sz="1000" dirty="0"/>
          </a:p>
        </p:txBody>
      </p:sp>
      <p:pic>
        <p:nvPicPr>
          <p:cNvPr id="15" name="Image 14"/>
          <p:cNvPicPr/>
          <p:nvPr/>
        </p:nvPicPr>
        <p:blipFill>
          <a:blip r:embed="rId2" cstate="print">
            <a:extLst>
              <a:ext uri="{28A0092B-C50C-407E-A947-70E740481C1C}">
                <a14:useLocalDpi xmlns:a14="http://schemas.microsoft.com/office/drawing/2010/main" val="0"/>
              </a:ext>
            </a:extLst>
          </a:blip>
          <a:stretch>
            <a:fillRect/>
          </a:stretch>
        </p:blipFill>
        <p:spPr>
          <a:xfrm>
            <a:off x="564589" y="1800973"/>
            <a:ext cx="5760720" cy="248285"/>
          </a:xfrm>
          <a:prstGeom prst="rect">
            <a:avLst/>
          </a:prstGeom>
        </p:spPr>
      </p:pic>
      <p:pic>
        <p:nvPicPr>
          <p:cNvPr id="17" name="Image 16"/>
          <p:cNvPicPr/>
          <p:nvPr/>
        </p:nvPicPr>
        <p:blipFill>
          <a:blip r:embed="rId3" cstate="print">
            <a:extLst>
              <a:ext uri="{28A0092B-C50C-407E-A947-70E740481C1C}">
                <a14:useLocalDpi xmlns:a14="http://schemas.microsoft.com/office/drawing/2010/main" val="0"/>
              </a:ext>
            </a:extLst>
          </a:blip>
          <a:stretch>
            <a:fillRect/>
          </a:stretch>
        </p:blipFill>
        <p:spPr>
          <a:xfrm>
            <a:off x="857863" y="2155143"/>
            <a:ext cx="3487954" cy="2630580"/>
          </a:xfrm>
          <a:prstGeom prst="rect">
            <a:avLst/>
          </a:prstGeom>
        </p:spPr>
      </p:pic>
      <p:pic>
        <p:nvPicPr>
          <p:cNvPr id="18" name="Image 17"/>
          <p:cNvPicPr/>
          <p:nvPr/>
        </p:nvPicPr>
        <p:blipFill>
          <a:blip r:embed="rId4">
            <a:extLst>
              <a:ext uri="{28A0092B-C50C-407E-A947-70E740481C1C}">
                <a14:useLocalDpi xmlns:a14="http://schemas.microsoft.com/office/drawing/2010/main" val="0"/>
              </a:ext>
            </a:extLst>
          </a:blip>
          <a:stretch>
            <a:fillRect/>
          </a:stretch>
        </p:blipFill>
        <p:spPr>
          <a:xfrm>
            <a:off x="4760767" y="2155664"/>
            <a:ext cx="3494233" cy="2630058"/>
          </a:xfrm>
          <a:prstGeom prst="rect">
            <a:avLst/>
          </a:prstGeom>
        </p:spPr>
      </p:pic>
    </p:spTree>
    <p:extLst>
      <p:ext uri="{BB962C8B-B14F-4D97-AF65-F5344CB8AC3E}">
        <p14:creationId xmlns:p14="http://schemas.microsoft.com/office/powerpoint/2010/main" val="4156725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12</a:t>
            </a:fld>
            <a:endParaRPr lang="fr-FR"/>
          </a:p>
        </p:txBody>
      </p:sp>
      <p:sp>
        <p:nvSpPr>
          <p:cNvPr id="8" name="Espace réservé du texte 4"/>
          <p:cNvSpPr>
            <a:spLocks noGrp="1"/>
          </p:cNvSpPr>
          <p:nvPr>
            <p:ph type="body" sz="quarter" idx="13"/>
          </p:nvPr>
        </p:nvSpPr>
        <p:spPr>
          <a:xfrm>
            <a:off x="443039" y="127494"/>
            <a:ext cx="8207775" cy="259167"/>
          </a:xfrm>
        </p:spPr>
        <p:txBody>
          <a:bodyPr/>
          <a:lstStyle/>
          <a:p>
            <a:r>
              <a:rPr lang="en-US" sz="1200" dirty="0"/>
              <a:t>3 -  </a:t>
            </a:r>
            <a:r>
              <a:rPr lang="fr-FR" sz="1200" dirty="0"/>
              <a:t>Data and </a:t>
            </a:r>
            <a:r>
              <a:rPr lang="fr-FR" sz="1200" dirty="0" err="1"/>
              <a:t>Assets</a:t>
            </a:r>
            <a:r>
              <a:rPr lang="fr-FR" sz="1200" dirty="0"/>
              <a:t> Import </a:t>
            </a:r>
          </a:p>
          <a:p>
            <a:endParaRPr lang="en-US" sz="1200" dirty="0"/>
          </a:p>
        </p:txBody>
      </p:sp>
      <p:sp>
        <p:nvSpPr>
          <p:cNvPr id="9"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3.1 - </a:t>
            </a:r>
            <a:r>
              <a:rPr lang="fr-FR" sz="1000" dirty="0" err="1"/>
              <a:t>Provided</a:t>
            </a:r>
            <a:r>
              <a:rPr lang="fr-FR" sz="1000" dirty="0"/>
              <a:t> base for </a:t>
            </a:r>
            <a:r>
              <a:rPr lang="fr-FR" sz="1000" dirty="0" err="1"/>
              <a:t>integration</a:t>
            </a:r>
            <a:r>
              <a:rPr lang="fr-FR" sz="1000" dirty="0"/>
              <a:t>: </a:t>
            </a:r>
            <a:r>
              <a:rPr lang="fr-FR" sz="1000" dirty="0" err="1"/>
              <a:t>vieWTerra</a:t>
            </a:r>
            <a:r>
              <a:rPr lang="fr-FR" sz="1000" dirty="0"/>
              <a:t> Base</a:t>
            </a:r>
          </a:p>
        </p:txBody>
      </p:sp>
      <p:sp>
        <p:nvSpPr>
          <p:cNvPr id="15" name="Text Placeholder 5"/>
          <p:cNvSpPr>
            <a:spLocks noGrp="1"/>
          </p:cNvSpPr>
          <p:nvPr>
            <p:ph type="body" sz="quarter" idx="14"/>
          </p:nvPr>
        </p:nvSpPr>
        <p:spPr>
          <a:xfrm>
            <a:off x="442913" y="760228"/>
            <a:ext cx="8207901" cy="3722873"/>
          </a:xfrm>
        </p:spPr>
        <p:txBody>
          <a:bodyPr>
            <a:noAutofit/>
          </a:bodyPr>
          <a:lstStyle/>
          <a:p>
            <a:pPr marL="285750" lvl="0" indent="-285750">
              <a:spcAft>
                <a:spcPts val="1800"/>
              </a:spcAft>
              <a:buFont typeface="Arial" panose="020B0604020202020204" pitchFamily="34" charset="0"/>
              <a:buChar char="•"/>
            </a:pPr>
            <a:r>
              <a:rPr lang="en-US" sz="1100" dirty="0"/>
              <a:t>Provided global set of 29m cloud free Imagery, 90m DEM, 29m Land Cover mosaics as “base” resolution for the entire Earth, including Antarctica</a:t>
            </a:r>
          </a:p>
          <a:p>
            <a:pPr lvl="0">
              <a:spcAft>
                <a:spcPts val="1800"/>
              </a:spcAft>
            </a:pPr>
            <a:endParaRPr lang="en-US" sz="1100" dirty="0"/>
          </a:p>
          <a:p>
            <a:pPr lvl="0">
              <a:spcAft>
                <a:spcPts val="1800"/>
              </a:spcAft>
            </a:pPr>
            <a:br>
              <a:rPr lang="en-US" sz="1100" dirty="0"/>
            </a:br>
            <a:endParaRPr lang="en-US" sz="1100" dirty="0"/>
          </a:p>
          <a:p>
            <a:pPr lvl="0">
              <a:spcAft>
                <a:spcPts val="1800"/>
              </a:spcAft>
            </a:pPr>
            <a:endParaRPr lang="en-US" sz="1100" dirty="0"/>
          </a:p>
          <a:p>
            <a:pPr marL="285750" lvl="0" indent="-285750">
              <a:spcAft>
                <a:spcPts val="1800"/>
              </a:spcAft>
              <a:buFont typeface="Arial" panose="020B0604020202020204" pitchFamily="34" charset="0"/>
              <a:buChar char="•"/>
            </a:pPr>
            <a:r>
              <a:rPr lang="en-US" sz="1100" dirty="0"/>
              <a:t>Rapid integration of Imagery, DEM (including bathymetry), Land Cover (i.e. different ground types) up to 45 cm &amp; photogrammetry or Lidar elevation models (Terrain) or 3D objects (e.g. buildings) </a:t>
            </a:r>
          </a:p>
        </p:txBody>
      </p:sp>
      <p:pic>
        <p:nvPicPr>
          <p:cNvPr id="16" name="Imag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9072" y="1324087"/>
            <a:ext cx="1797919" cy="972000"/>
          </a:xfrm>
          <a:prstGeom prst="rect">
            <a:avLst/>
          </a:prstGeom>
        </p:spPr>
      </p:pic>
      <p:pic>
        <p:nvPicPr>
          <p:cNvPr id="17" name="Imag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128" y="1324087"/>
            <a:ext cx="1725300" cy="972000"/>
          </a:xfrm>
          <a:prstGeom prst="rect">
            <a:avLst/>
          </a:prstGeom>
        </p:spPr>
      </p:pic>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287" y="1325398"/>
            <a:ext cx="1725300" cy="972000"/>
          </a:xfrm>
          <a:prstGeom prst="rect">
            <a:avLst/>
          </a:prstGeom>
        </p:spPr>
      </p:pic>
      <p:pic>
        <p:nvPicPr>
          <p:cNvPr id="19" name="Imag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431" y="3369784"/>
            <a:ext cx="1725300" cy="972000"/>
          </a:xfrm>
          <a:prstGeom prst="rect">
            <a:avLst/>
          </a:prstGeom>
        </p:spPr>
      </p:pic>
      <p:pic>
        <p:nvPicPr>
          <p:cNvPr id="20" name="Imag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9072" y="3369784"/>
            <a:ext cx="1725300" cy="972000"/>
          </a:xfrm>
          <a:prstGeom prst="rect">
            <a:avLst/>
          </a:prstGeom>
        </p:spPr>
      </p:pic>
      <p:pic>
        <p:nvPicPr>
          <p:cNvPr id="21" name="Imag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3128" y="3369784"/>
            <a:ext cx="1725300" cy="972000"/>
          </a:xfrm>
          <a:prstGeom prst="rect">
            <a:avLst/>
          </a:prstGeom>
        </p:spPr>
      </p:pic>
      <p:pic>
        <p:nvPicPr>
          <p:cNvPr id="22" name="Imag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431" y="1325398"/>
            <a:ext cx="1725300" cy="972000"/>
          </a:xfrm>
          <a:prstGeom prst="rect">
            <a:avLst/>
          </a:prstGeom>
        </p:spPr>
      </p:pic>
      <p:pic>
        <p:nvPicPr>
          <p:cNvPr id="23" name="Imag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53796" y="3369132"/>
            <a:ext cx="1727791" cy="971019"/>
          </a:xfrm>
          <a:prstGeom prst="rect">
            <a:avLst/>
          </a:prstGeom>
        </p:spPr>
      </p:pic>
      <p:sp>
        <p:nvSpPr>
          <p:cNvPr id="24" name="Espace réservé du texte 4"/>
          <p:cNvSpPr txBox="1">
            <a:spLocks/>
          </p:cNvSpPr>
          <p:nvPr/>
        </p:nvSpPr>
        <p:spPr>
          <a:xfrm>
            <a:off x="830672" y="2610968"/>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3.2 - </a:t>
            </a:r>
            <a:r>
              <a:rPr lang="fr-FR" sz="1000" dirty="0" err="1"/>
              <a:t>Imagery</a:t>
            </a:r>
            <a:r>
              <a:rPr lang="fr-FR" sz="1000" dirty="0"/>
              <a:t>, DEM, Land </a:t>
            </a:r>
            <a:r>
              <a:rPr lang="fr-FR" sz="1000" dirty="0" err="1"/>
              <a:t>Cover</a:t>
            </a:r>
            <a:r>
              <a:rPr lang="fr-FR" sz="1000" dirty="0"/>
              <a:t>  import</a:t>
            </a:r>
          </a:p>
        </p:txBody>
      </p:sp>
    </p:spTree>
    <p:extLst>
      <p:ext uri="{BB962C8B-B14F-4D97-AF65-F5344CB8AC3E}">
        <p14:creationId xmlns:p14="http://schemas.microsoft.com/office/powerpoint/2010/main" val="2375049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13</a:t>
            </a:fld>
            <a:endParaRPr lang="fr-FR"/>
          </a:p>
        </p:txBody>
      </p:sp>
      <p:sp>
        <p:nvSpPr>
          <p:cNvPr id="8" name="Espace réservé du texte 4"/>
          <p:cNvSpPr>
            <a:spLocks noGrp="1"/>
          </p:cNvSpPr>
          <p:nvPr>
            <p:ph type="body" sz="quarter" idx="13"/>
          </p:nvPr>
        </p:nvSpPr>
        <p:spPr>
          <a:xfrm>
            <a:off x="443039" y="127494"/>
            <a:ext cx="8207775" cy="259167"/>
          </a:xfrm>
        </p:spPr>
        <p:txBody>
          <a:bodyPr/>
          <a:lstStyle/>
          <a:p>
            <a:r>
              <a:rPr lang="en-US" sz="1200" dirty="0"/>
              <a:t>3 -  </a:t>
            </a:r>
            <a:r>
              <a:rPr lang="fr-FR" sz="1200" dirty="0"/>
              <a:t>Data and </a:t>
            </a:r>
            <a:r>
              <a:rPr lang="fr-FR" sz="1200" dirty="0" err="1"/>
              <a:t>Assets</a:t>
            </a:r>
            <a:r>
              <a:rPr lang="fr-FR" sz="1200" dirty="0"/>
              <a:t> Import </a:t>
            </a:r>
          </a:p>
          <a:p>
            <a:endParaRPr lang="en-US" sz="1200" dirty="0"/>
          </a:p>
        </p:txBody>
      </p:sp>
      <p:sp>
        <p:nvSpPr>
          <p:cNvPr id="15" name="Text Placeholder 5"/>
          <p:cNvSpPr>
            <a:spLocks noGrp="1"/>
          </p:cNvSpPr>
          <p:nvPr>
            <p:ph type="body" sz="quarter" idx="14"/>
          </p:nvPr>
        </p:nvSpPr>
        <p:spPr>
          <a:xfrm>
            <a:off x="442913" y="755401"/>
            <a:ext cx="8207901" cy="3727700"/>
          </a:xfrm>
        </p:spPr>
        <p:txBody>
          <a:bodyPr>
            <a:noAutofit/>
          </a:bodyPr>
          <a:lstStyle/>
          <a:p>
            <a:r>
              <a:rPr lang="en-US" sz="1100" dirty="0"/>
              <a:t>You can import </a:t>
            </a:r>
            <a:r>
              <a:rPr lang="en-US" sz="1100" b="1" dirty="0"/>
              <a:t>shapefiles</a:t>
            </a:r>
            <a:r>
              <a:rPr lang="en-US" sz="1100" dirty="0"/>
              <a:t> and </a:t>
            </a:r>
            <a:r>
              <a:rPr lang="en-US" sz="1100" b="1" dirty="0"/>
              <a:t>shape scenes</a:t>
            </a:r>
            <a:r>
              <a:rPr lang="en-US" sz="1100" dirty="0"/>
              <a:t> in </a:t>
            </a:r>
            <a:r>
              <a:rPr lang="en-US" sz="1100" dirty="0" err="1"/>
              <a:t>vieWTerra</a:t>
            </a:r>
            <a:r>
              <a:rPr lang="en-US" sz="1100" dirty="0"/>
              <a:t> Evolution via a simple </a:t>
            </a:r>
            <a:r>
              <a:rPr lang="en-US" sz="1100" dirty="0" err="1"/>
              <a:t>Drag&amp;Drop</a:t>
            </a:r>
            <a:r>
              <a:rPr lang="en-US" sz="1100" dirty="0"/>
              <a:t>.</a:t>
            </a:r>
            <a:br>
              <a:rPr lang="en-US" sz="1100" dirty="0"/>
            </a:br>
            <a:r>
              <a:rPr lang="en-US" sz="1100" dirty="0"/>
              <a:t>A </a:t>
            </a:r>
            <a:r>
              <a:rPr lang="en-US" sz="1100" b="1" dirty="0"/>
              <a:t>shape scene</a:t>
            </a:r>
            <a:r>
              <a:rPr lang="en-US" sz="1100" dirty="0"/>
              <a:t> is a </a:t>
            </a:r>
            <a:r>
              <a:rPr lang="en-US" sz="1100" dirty="0" err="1"/>
              <a:t>vieWTerra</a:t>
            </a:r>
            <a:r>
              <a:rPr lang="en-US" sz="1100" dirty="0"/>
              <a:t> Evolution Shapefiles Script (a collection of shapefiles, listed in a text file):</a:t>
            </a:r>
            <a:br>
              <a:rPr lang="en-US" sz="1100" dirty="0"/>
            </a:br>
            <a:br>
              <a:rPr lang="en-US" sz="1100" dirty="0"/>
            </a:br>
            <a:r>
              <a:rPr lang="en-US" sz="1000" dirty="0"/>
              <a:t>- You find the shapefiles/</a:t>
            </a:r>
            <a:r>
              <a:rPr lang="en-US" sz="1000" dirty="0" err="1"/>
              <a:t>shapescene</a:t>
            </a:r>
            <a:r>
              <a:rPr lang="en-US" sz="1000" dirty="0"/>
              <a:t> in the tree view which lists imported files in Layer Tab</a:t>
            </a:r>
            <a:br>
              <a:rPr lang="en-US" sz="1000" dirty="0"/>
            </a:br>
            <a:r>
              <a:rPr lang="en-US" sz="1000" dirty="0"/>
              <a:t>- You can right-click on any of these items and see the following options: Go to, Generate Footprint, Create a record,</a:t>
            </a:r>
            <a:br>
              <a:rPr lang="en-US" sz="1000" dirty="0"/>
            </a:br>
            <a:r>
              <a:rPr lang="en-US" sz="1000" dirty="0"/>
              <a:t>Edit properties or remove</a:t>
            </a:r>
            <a:br>
              <a:rPr lang="en-US" sz="1000" dirty="0"/>
            </a:br>
            <a:br>
              <a:rPr lang="en-US" sz="1000" dirty="0"/>
            </a:br>
            <a:r>
              <a:rPr lang="en-US" sz="1000" b="1" dirty="0"/>
              <a:t>Properties :</a:t>
            </a:r>
            <a:br>
              <a:rPr lang="en-US" sz="1000" dirty="0"/>
            </a:br>
            <a:br>
              <a:rPr lang="en-US" sz="1000" dirty="0"/>
            </a:br>
            <a:r>
              <a:rPr lang="en-US" sz="900" b="1" dirty="0"/>
              <a:t>Line Size: </a:t>
            </a:r>
            <a:r>
              <a:rPr lang="en-US" sz="900" dirty="0"/>
              <a:t>Line thickness of the shapes</a:t>
            </a:r>
            <a:endParaRPr lang="en-US" sz="900" b="1" dirty="0"/>
          </a:p>
          <a:p>
            <a:r>
              <a:rPr lang="en-US" sz="900" b="1" dirty="0"/>
              <a:t>Adapt Distance</a:t>
            </a:r>
            <a:r>
              <a:rPr lang="en-US" sz="900" dirty="0"/>
              <a:t>: The line size of the shapefiles will adapt itself in proportion</a:t>
            </a:r>
            <a:br>
              <a:rPr lang="en-US" sz="900" dirty="0"/>
            </a:br>
            <a:r>
              <a:rPr lang="en-US" sz="900" dirty="0"/>
              <a:t>to the distance of the camera.</a:t>
            </a:r>
          </a:p>
          <a:p>
            <a:r>
              <a:rPr lang="en-US" sz="900" b="1" dirty="0"/>
              <a:t>Font</a:t>
            </a:r>
            <a:endParaRPr lang="en-US" sz="900" dirty="0"/>
          </a:p>
          <a:p>
            <a:r>
              <a:rPr lang="en-US" sz="900" b="1" dirty="0"/>
              <a:t>Field shown</a:t>
            </a:r>
            <a:r>
              <a:rPr lang="en-US" sz="900" dirty="0"/>
              <a:t>: You can select an attribute of the shapefile to display it</a:t>
            </a:r>
          </a:p>
          <a:p>
            <a:r>
              <a:rPr lang="en-US" sz="900" b="1" dirty="0"/>
              <a:t>Display</a:t>
            </a:r>
            <a:r>
              <a:rPr lang="en-US" sz="900" dirty="0"/>
              <a:t>: </a:t>
            </a:r>
            <a:r>
              <a:rPr lang="en-US" sz="900" i="1" dirty="0"/>
              <a:t>- Absolute</a:t>
            </a:r>
            <a:br>
              <a:rPr lang="en-US" sz="900" i="1" dirty="0"/>
            </a:br>
            <a:r>
              <a:rPr lang="en-US" sz="900" i="1" dirty="0"/>
              <a:t>	- Adapt to ground</a:t>
            </a:r>
            <a:br>
              <a:rPr lang="en-US" sz="900" i="1" dirty="0"/>
            </a:br>
            <a:r>
              <a:rPr lang="en-US" sz="900" i="1" dirty="0"/>
              <a:t>	- Adapt to sea</a:t>
            </a:r>
            <a:br>
              <a:rPr lang="en-US" sz="900" i="1" dirty="0"/>
            </a:br>
            <a:r>
              <a:rPr lang="en-US" sz="900" i="1" dirty="0"/>
              <a:t>	- Clamp to groun</a:t>
            </a:r>
            <a:r>
              <a:rPr lang="en-US" sz="900" dirty="0"/>
              <a:t>d</a:t>
            </a:r>
            <a:br>
              <a:rPr lang="en-US" sz="900" dirty="0"/>
            </a:br>
            <a:r>
              <a:rPr lang="en-US" sz="900" dirty="0"/>
              <a:t>	</a:t>
            </a:r>
            <a:r>
              <a:rPr lang="en-US" sz="900" i="1" dirty="0"/>
              <a:t>-Clamp to sea</a:t>
            </a:r>
            <a:endParaRPr lang="en-US" sz="900" dirty="0"/>
          </a:p>
          <a:p>
            <a:r>
              <a:rPr lang="en-US" sz="900" b="1" dirty="0"/>
              <a:t>Shape </a:t>
            </a:r>
            <a:r>
              <a:rPr lang="en-US" sz="900" b="1" dirty="0" err="1"/>
              <a:t>Colour</a:t>
            </a:r>
            <a:endParaRPr lang="en-US" sz="900" b="1" dirty="0"/>
          </a:p>
          <a:p>
            <a:r>
              <a:rPr lang="en-US" sz="900" b="1" dirty="0"/>
              <a:t>Text </a:t>
            </a:r>
            <a:r>
              <a:rPr lang="en-US" sz="900" b="1" dirty="0" err="1"/>
              <a:t>Colour</a:t>
            </a:r>
            <a:endParaRPr lang="en-US" sz="900" b="1" dirty="0"/>
          </a:p>
        </p:txBody>
      </p:sp>
      <p:sp>
        <p:nvSpPr>
          <p:cNvPr id="25"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3.3 - </a:t>
            </a:r>
            <a:r>
              <a:rPr lang="fr-FR" sz="1000" dirty="0" err="1"/>
              <a:t>Shapefiles</a:t>
            </a:r>
            <a:r>
              <a:rPr lang="fr-FR" sz="1000" dirty="0"/>
              <a:t> import / </a:t>
            </a:r>
            <a:r>
              <a:rPr lang="fr-FR" sz="1000" dirty="0" err="1"/>
              <a:t>edit</a:t>
            </a:r>
            <a:endParaRPr lang="fr-FR" sz="1000"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336" y="2549932"/>
            <a:ext cx="3987009" cy="2242693"/>
          </a:xfrm>
          <a:prstGeom prst="rect">
            <a:avLst/>
          </a:prstGeom>
        </p:spPr>
      </p:pic>
      <p:pic>
        <p:nvPicPr>
          <p:cNvPr id="26" name="Image 25"/>
          <p:cNvPicPr/>
          <p:nvPr/>
        </p:nvPicPr>
        <p:blipFill>
          <a:blip r:embed="rId3">
            <a:extLst>
              <a:ext uri="{28A0092B-C50C-407E-A947-70E740481C1C}">
                <a14:useLocalDpi xmlns:a14="http://schemas.microsoft.com/office/drawing/2010/main" val="0"/>
              </a:ext>
            </a:extLst>
          </a:blip>
          <a:stretch>
            <a:fillRect/>
          </a:stretch>
        </p:blipFill>
        <p:spPr>
          <a:xfrm>
            <a:off x="7542751" y="162826"/>
            <a:ext cx="1276594" cy="2351774"/>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134" y="3221666"/>
            <a:ext cx="2788453" cy="1570960"/>
          </a:xfrm>
          <a:prstGeom prst="rect">
            <a:avLst/>
          </a:prstGeom>
        </p:spPr>
      </p:pic>
    </p:spTree>
    <p:extLst>
      <p:ext uri="{BB962C8B-B14F-4D97-AF65-F5344CB8AC3E}">
        <p14:creationId xmlns:p14="http://schemas.microsoft.com/office/powerpoint/2010/main" val="2323983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14</a:t>
            </a:fld>
            <a:endParaRPr lang="fr-FR"/>
          </a:p>
        </p:txBody>
      </p:sp>
      <p:sp>
        <p:nvSpPr>
          <p:cNvPr id="8" name="Espace réservé du texte 4"/>
          <p:cNvSpPr>
            <a:spLocks noGrp="1"/>
          </p:cNvSpPr>
          <p:nvPr>
            <p:ph type="body" sz="quarter" idx="13"/>
          </p:nvPr>
        </p:nvSpPr>
        <p:spPr>
          <a:xfrm>
            <a:off x="443039" y="127494"/>
            <a:ext cx="8207775" cy="259167"/>
          </a:xfrm>
        </p:spPr>
        <p:txBody>
          <a:bodyPr/>
          <a:lstStyle/>
          <a:p>
            <a:r>
              <a:rPr lang="en-US" sz="1200" dirty="0"/>
              <a:t>3 -  </a:t>
            </a:r>
            <a:r>
              <a:rPr lang="fr-FR" sz="1200" dirty="0"/>
              <a:t>Data and </a:t>
            </a:r>
            <a:r>
              <a:rPr lang="fr-FR" sz="1200" dirty="0" err="1"/>
              <a:t>Assets</a:t>
            </a:r>
            <a:r>
              <a:rPr lang="fr-FR" sz="1200" dirty="0"/>
              <a:t> Import </a:t>
            </a:r>
          </a:p>
          <a:p>
            <a:endParaRPr lang="en-US" sz="1200" dirty="0"/>
          </a:p>
        </p:txBody>
      </p:sp>
      <p:sp>
        <p:nvSpPr>
          <p:cNvPr id="15" name="Text Placeholder 5"/>
          <p:cNvSpPr>
            <a:spLocks noGrp="1"/>
          </p:cNvSpPr>
          <p:nvPr>
            <p:ph type="body" sz="quarter" idx="14"/>
          </p:nvPr>
        </p:nvSpPr>
        <p:spPr>
          <a:xfrm>
            <a:off x="442913" y="755401"/>
            <a:ext cx="8207901" cy="3727700"/>
          </a:xfrm>
        </p:spPr>
        <p:txBody>
          <a:bodyPr>
            <a:noAutofit/>
          </a:bodyPr>
          <a:lstStyle/>
          <a:p>
            <a:r>
              <a:rPr lang="en-US" sz="1100" dirty="0"/>
              <a:t>If you have shapefiles in your possession that contain building footprints and their heights, the </a:t>
            </a:r>
            <a:r>
              <a:rPr lang="en-US" sz="1100" b="1" dirty="0"/>
              <a:t>Footprint Tool can auto-extrude these buildings automatically</a:t>
            </a:r>
            <a:r>
              <a:rPr lang="en-US" sz="1100" dirty="0"/>
              <a:t> in a very short amount of time.</a:t>
            </a:r>
            <a:endParaRPr lang="fr-FR" sz="1100" dirty="0"/>
          </a:p>
          <a:p>
            <a:br>
              <a:rPr lang="en-US" sz="1100" dirty="0"/>
            </a:br>
            <a:r>
              <a:rPr lang="en-US" sz="1000" dirty="0"/>
              <a:t>Press Open you will the see the series of values displayed in columns. Move the scrollbar to see the different columns.</a:t>
            </a:r>
            <a:br>
              <a:rPr lang="en-US" sz="1000" dirty="0"/>
            </a:br>
            <a:r>
              <a:rPr lang="en-US" sz="1000" dirty="0"/>
              <a:t>In the bottom of the Tool pane you can </a:t>
            </a:r>
            <a:r>
              <a:rPr lang="en-US" sz="1000" b="1" dirty="0"/>
              <a:t>select the column that represents the height of your buildings</a:t>
            </a:r>
            <a:r>
              <a:rPr lang="en-US" sz="1000" dirty="0"/>
              <a:t> and underneath its </a:t>
            </a:r>
            <a:r>
              <a:rPr lang="en-US" sz="1000" b="1" dirty="0"/>
              <a:t>unit of measure</a:t>
            </a:r>
            <a:r>
              <a:rPr lang="en-US" sz="1000" dirty="0"/>
              <a:t>. In this example, Elevation and Feet. These extracted buildings are customizable (Size, style, roof, textures...) </a:t>
            </a:r>
            <a:endParaRPr lang="en-US" sz="1000" b="1" dirty="0"/>
          </a:p>
        </p:txBody>
      </p:sp>
      <p:sp>
        <p:nvSpPr>
          <p:cNvPr id="25"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3.4 - Auto-extrusion of buildings based on footprints</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675" y="2048547"/>
            <a:ext cx="4130233" cy="2391825"/>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2451" y="2048546"/>
            <a:ext cx="4130233" cy="2391825"/>
          </a:xfrm>
          <a:prstGeom prst="rect">
            <a:avLst/>
          </a:prstGeom>
        </p:spPr>
      </p:pic>
    </p:spTree>
    <p:extLst>
      <p:ext uri="{BB962C8B-B14F-4D97-AF65-F5344CB8AC3E}">
        <p14:creationId xmlns:p14="http://schemas.microsoft.com/office/powerpoint/2010/main" val="1106448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dirty="0"/>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15</a:t>
            </a:fld>
            <a:endParaRPr lang="fr-FR"/>
          </a:p>
        </p:txBody>
      </p:sp>
      <p:sp>
        <p:nvSpPr>
          <p:cNvPr id="8" name="Espace réservé du texte 4"/>
          <p:cNvSpPr>
            <a:spLocks noGrp="1"/>
          </p:cNvSpPr>
          <p:nvPr>
            <p:ph type="body" sz="quarter" idx="13"/>
          </p:nvPr>
        </p:nvSpPr>
        <p:spPr>
          <a:xfrm>
            <a:off x="443039" y="127494"/>
            <a:ext cx="8207775" cy="259167"/>
          </a:xfrm>
        </p:spPr>
        <p:txBody>
          <a:bodyPr/>
          <a:lstStyle/>
          <a:p>
            <a:r>
              <a:rPr lang="en-US" sz="1200" dirty="0"/>
              <a:t>3 -  </a:t>
            </a:r>
            <a:r>
              <a:rPr lang="fr-FR" sz="1200" dirty="0"/>
              <a:t>Data and </a:t>
            </a:r>
            <a:r>
              <a:rPr lang="fr-FR" sz="1200" dirty="0" err="1"/>
              <a:t>Assets</a:t>
            </a:r>
            <a:r>
              <a:rPr lang="fr-FR" sz="1200" dirty="0"/>
              <a:t> Import </a:t>
            </a:r>
          </a:p>
          <a:p>
            <a:endParaRPr lang="en-US" sz="1200" dirty="0"/>
          </a:p>
        </p:txBody>
      </p:sp>
      <p:sp>
        <p:nvSpPr>
          <p:cNvPr id="15" name="Text Placeholder 5"/>
          <p:cNvSpPr>
            <a:spLocks noGrp="1"/>
          </p:cNvSpPr>
          <p:nvPr>
            <p:ph type="body" sz="quarter" idx="14"/>
          </p:nvPr>
        </p:nvSpPr>
        <p:spPr>
          <a:xfrm>
            <a:off x="442913" y="755401"/>
            <a:ext cx="8207901" cy="3727700"/>
          </a:xfrm>
        </p:spPr>
        <p:txBody>
          <a:bodyPr>
            <a:noAutofit/>
          </a:bodyPr>
          <a:lstStyle/>
          <a:p>
            <a:r>
              <a:rPr lang="en-US" sz="1000" dirty="0"/>
              <a:t>You can </a:t>
            </a:r>
            <a:r>
              <a:rPr lang="en-US" sz="1000" b="1" dirty="0"/>
              <a:t>import</a:t>
            </a:r>
            <a:r>
              <a:rPr lang="en-US" sz="1000" dirty="0"/>
              <a:t> </a:t>
            </a:r>
            <a:r>
              <a:rPr lang="en-US" sz="1000" b="1" dirty="0"/>
              <a:t>any 3D object</a:t>
            </a:r>
            <a:r>
              <a:rPr lang="en-US" sz="1000" dirty="0"/>
              <a:t> through the </a:t>
            </a:r>
            <a:r>
              <a:rPr lang="en-US" sz="1000" b="1" dirty="0"/>
              <a:t>File/Import/3D Object </a:t>
            </a:r>
            <a:r>
              <a:rPr lang="en-US" sz="1000" dirty="0"/>
              <a:t>or simply by </a:t>
            </a:r>
            <a:r>
              <a:rPr lang="en-US" sz="1000" b="1" dirty="0"/>
              <a:t>drag and dropping </a:t>
            </a:r>
            <a:r>
              <a:rPr lang="en-US" sz="1000" dirty="0"/>
              <a:t>it,</a:t>
            </a:r>
          </a:p>
          <a:p>
            <a:r>
              <a:rPr lang="en-US" sz="1000" dirty="0"/>
              <a:t>if it has one of </a:t>
            </a:r>
            <a:r>
              <a:rPr lang="en-US" sz="1000" b="1" dirty="0"/>
              <a:t>the following extensions</a:t>
            </a:r>
            <a:r>
              <a:rPr lang="en-US" sz="1000" dirty="0"/>
              <a:t>:</a:t>
            </a:r>
            <a:endParaRPr lang="fr-FR" sz="1000" dirty="0"/>
          </a:p>
          <a:p>
            <a:pPr lvl="0"/>
            <a:br>
              <a:rPr lang="en-US" sz="1000" dirty="0"/>
            </a:br>
            <a:r>
              <a:rPr lang="en-US" sz="900" dirty="0"/>
              <a:t>*.3ds</a:t>
            </a:r>
            <a:r>
              <a:rPr lang="fr-FR" sz="900" dirty="0"/>
              <a:t>, </a:t>
            </a:r>
            <a:r>
              <a:rPr lang="en-US" sz="900" dirty="0"/>
              <a:t>*.</a:t>
            </a:r>
            <a:r>
              <a:rPr lang="en-US" sz="900" dirty="0" err="1"/>
              <a:t>dae</a:t>
            </a:r>
            <a:r>
              <a:rPr lang="fr-FR" sz="900" dirty="0"/>
              <a:t>, </a:t>
            </a:r>
            <a:r>
              <a:rPr lang="en-US" sz="900" dirty="0"/>
              <a:t>*.blend</a:t>
            </a:r>
            <a:r>
              <a:rPr lang="fr-FR" sz="900" dirty="0"/>
              <a:t>, </a:t>
            </a:r>
            <a:r>
              <a:rPr lang="en-US" sz="900" dirty="0"/>
              <a:t>*.</a:t>
            </a:r>
            <a:r>
              <a:rPr lang="en-US" sz="900" dirty="0" err="1"/>
              <a:t>obj</a:t>
            </a:r>
            <a:r>
              <a:rPr lang="fr-FR" sz="900" dirty="0"/>
              <a:t>, </a:t>
            </a:r>
            <a:r>
              <a:rPr lang="en-US" sz="900" dirty="0"/>
              <a:t>*.</a:t>
            </a:r>
            <a:r>
              <a:rPr lang="en-US" sz="900" dirty="0" err="1"/>
              <a:t>dxf</a:t>
            </a:r>
            <a:r>
              <a:rPr lang="fr-FR" sz="900" dirty="0"/>
              <a:t>, </a:t>
            </a:r>
            <a:r>
              <a:rPr lang="en-US" sz="900" dirty="0"/>
              <a:t>*.</a:t>
            </a:r>
            <a:r>
              <a:rPr lang="en-US" sz="900" dirty="0" err="1"/>
              <a:t>lwo</a:t>
            </a:r>
            <a:r>
              <a:rPr lang="en-US" sz="900" dirty="0"/>
              <a:t>, *KML/KMZ</a:t>
            </a:r>
            <a:endParaRPr lang="fr-FR" sz="900" dirty="0"/>
          </a:p>
          <a:p>
            <a:r>
              <a:rPr lang="en-US" sz="900" dirty="0"/>
              <a:t>- You can right-click on any of these items and see the following options: edit properties, remove or export (3D scene)</a:t>
            </a:r>
            <a:br>
              <a:rPr lang="en-US" sz="900" dirty="0"/>
            </a:br>
            <a:br>
              <a:rPr lang="en-US" sz="900" dirty="0"/>
            </a:br>
            <a:r>
              <a:rPr lang="en-US" sz="900" dirty="0"/>
              <a:t>You can </a:t>
            </a:r>
            <a:r>
              <a:rPr lang="en-US" sz="900" b="1" dirty="0"/>
              <a:t>import</a:t>
            </a:r>
            <a:r>
              <a:rPr lang="en-US" sz="900" dirty="0"/>
              <a:t> </a:t>
            </a:r>
            <a:r>
              <a:rPr lang="en-US" sz="900" b="1" dirty="0"/>
              <a:t>Terrain Objects </a:t>
            </a:r>
            <a:r>
              <a:rPr lang="en-US" sz="900" dirty="0"/>
              <a:t>through the </a:t>
            </a:r>
            <a:r>
              <a:rPr lang="en-US" sz="900" b="1" dirty="0"/>
              <a:t>File/Import/Terrain Objects </a:t>
            </a:r>
            <a:r>
              <a:rPr lang="fr-FR" sz="900" dirty="0"/>
              <a:t>(</a:t>
            </a:r>
            <a:r>
              <a:rPr lang="fr-FR" sz="900" dirty="0" err="1"/>
              <a:t>only</a:t>
            </a:r>
            <a:r>
              <a:rPr lang="fr-FR" sz="900" dirty="0"/>
              <a:t> OBJ files – UTM Local Projection)</a:t>
            </a:r>
          </a:p>
          <a:p>
            <a:pPr lvl="0"/>
            <a:r>
              <a:rPr lang="en-US" sz="900" dirty="0"/>
              <a:t>- You can right-click on any of these items and see the following options: edit properties or remove</a:t>
            </a:r>
            <a:br>
              <a:rPr lang="en-US" sz="1100" dirty="0"/>
            </a:br>
            <a:endParaRPr lang="en-US" sz="1000" b="1" dirty="0"/>
          </a:p>
        </p:txBody>
      </p:sp>
      <p:sp>
        <p:nvSpPr>
          <p:cNvPr id="25"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000" dirty="0"/>
              <a:t>3.5 - 3D </a:t>
            </a:r>
            <a:r>
              <a:rPr lang="fr-FR" sz="1000" dirty="0" err="1"/>
              <a:t>Objects</a:t>
            </a:r>
            <a:r>
              <a:rPr lang="fr-FR" sz="1000" dirty="0"/>
              <a:t> and Terrain </a:t>
            </a:r>
            <a:r>
              <a:rPr lang="fr-FR" sz="1000" dirty="0" err="1"/>
              <a:t>Objects</a:t>
            </a:r>
            <a:r>
              <a:rPr lang="fr-FR" sz="1000" dirty="0"/>
              <a:t> (</a:t>
            </a:r>
            <a:r>
              <a:rPr lang="fr-FR" sz="1000" dirty="0" err="1"/>
              <a:t>eg</a:t>
            </a:r>
            <a:r>
              <a:rPr lang="fr-FR" sz="1000" dirty="0"/>
              <a:t>. </a:t>
            </a:r>
            <a:r>
              <a:rPr lang="fr-FR" sz="1000" dirty="0" err="1"/>
              <a:t>photogrammetry</a:t>
            </a:r>
            <a:r>
              <a:rPr lang="fr-FR" sz="1000" dirty="0"/>
              <a:t>)</a:t>
            </a:r>
          </a:p>
        </p:txBody>
      </p:sp>
      <p:pic>
        <p:nvPicPr>
          <p:cNvPr id="9" name="Image 8"/>
          <p:cNvPicPr/>
          <p:nvPr/>
        </p:nvPicPr>
        <p:blipFill>
          <a:blip r:embed="rId2">
            <a:extLst>
              <a:ext uri="{28A0092B-C50C-407E-A947-70E740481C1C}">
                <a14:useLocalDpi xmlns:a14="http://schemas.microsoft.com/office/drawing/2010/main" val="0"/>
              </a:ext>
            </a:extLst>
          </a:blip>
          <a:stretch>
            <a:fillRect/>
          </a:stretch>
        </p:blipFill>
        <p:spPr>
          <a:xfrm>
            <a:off x="6634716" y="401716"/>
            <a:ext cx="2295441" cy="1705776"/>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1699" y="2166390"/>
            <a:ext cx="3998458" cy="2247135"/>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084" y="2166390"/>
            <a:ext cx="3987779" cy="2241133"/>
          </a:xfrm>
          <a:prstGeom prst="rect">
            <a:avLst/>
          </a:prstGeom>
        </p:spPr>
      </p:pic>
    </p:spTree>
    <p:extLst>
      <p:ext uri="{BB962C8B-B14F-4D97-AF65-F5344CB8AC3E}">
        <p14:creationId xmlns:p14="http://schemas.microsoft.com/office/powerpoint/2010/main" val="3093214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16</a:t>
            </a:fld>
            <a:endParaRPr lang="fr-FR"/>
          </a:p>
        </p:txBody>
      </p:sp>
      <p:sp>
        <p:nvSpPr>
          <p:cNvPr id="8" name="Espace réservé du texte 4"/>
          <p:cNvSpPr>
            <a:spLocks noGrp="1"/>
          </p:cNvSpPr>
          <p:nvPr>
            <p:ph type="body" sz="quarter" idx="13"/>
          </p:nvPr>
        </p:nvSpPr>
        <p:spPr>
          <a:xfrm>
            <a:off x="443039" y="127494"/>
            <a:ext cx="8207775" cy="259167"/>
          </a:xfrm>
        </p:spPr>
        <p:txBody>
          <a:bodyPr/>
          <a:lstStyle/>
          <a:p>
            <a:r>
              <a:rPr lang="en-US" sz="1200" dirty="0"/>
              <a:t>3 -  </a:t>
            </a:r>
            <a:r>
              <a:rPr lang="fr-FR" sz="1200" dirty="0"/>
              <a:t>Data and </a:t>
            </a:r>
            <a:r>
              <a:rPr lang="fr-FR" sz="1200" dirty="0" err="1"/>
              <a:t>Assets</a:t>
            </a:r>
            <a:r>
              <a:rPr lang="fr-FR" sz="1200" dirty="0"/>
              <a:t> Import </a:t>
            </a:r>
          </a:p>
          <a:p>
            <a:endParaRPr lang="en-US" sz="1200" dirty="0"/>
          </a:p>
        </p:txBody>
      </p:sp>
      <p:sp>
        <p:nvSpPr>
          <p:cNvPr id="15" name="Text Placeholder 5"/>
          <p:cNvSpPr>
            <a:spLocks noGrp="1"/>
          </p:cNvSpPr>
          <p:nvPr>
            <p:ph type="body" sz="quarter" idx="14"/>
          </p:nvPr>
        </p:nvSpPr>
        <p:spPr>
          <a:xfrm>
            <a:off x="442913" y="755401"/>
            <a:ext cx="8207901" cy="3727700"/>
          </a:xfrm>
        </p:spPr>
        <p:txBody>
          <a:bodyPr>
            <a:noAutofit/>
          </a:bodyPr>
          <a:lstStyle/>
          <a:p>
            <a:r>
              <a:rPr lang="en-US" sz="1000" dirty="0"/>
              <a:t>This process allows you to display streaming data as a layer over the Globe. You need an Internet connection to use this functionality.</a:t>
            </a:r>
          </a:p>
          <a:p>
            <a:r>
              <a:rPr lang="en-US" sz="1000" dirty="0"/>
              <a:t>Click on File/Import/WM(T)S:</a:t>
            </a:r>
          </a:p>
          <a:p>
            <a:r>
              <a:rPr lang="en-US" sz="900" dirty="0"/>
              <a:t>- Enter a valid data stream URL and press the Connect button.</a:t>
            </a:r>
          </a:p>
          <a:p>
            <a:r>
              <a:rPr lang="en-US" sz="900" dirty="0"/>
              <a:t>- You can right-click on any of these items in Layer Tab and see the following options: edit properties, set on roof, remove or save</a:t>
            </a:r>
            <a:br>
              <a:rPr lang="en-US" sz="900" dirty="0"/>
            </a:br>
            <a:endParaRPr lang="en-US" sz="900" dirty="0"/>
          </a:p>
          <a:p>
            <a:pPr marL="171450" indent="-171450">
              <a:buFontTx/>
              <a:buChar char="-"/>
            </a:pPr>
            <a:endParaRPr lang="en-US" sz="900" dirty="0"/>
          </a:p>
          <a:p>
            <a:pPr marL="171450" indent="-171450">
              <a:buFontTx/>
              <a:buChar char="-"/>
            </a:pPr>
            <a:endParaRPr lang="en-US" sz="900" dirty="0"/>
          </a:p>
          <a:p>
            <a:pPr marL="171450" indent="-171450">
              <a:buFontTx/>
              <a:buChar char="-"/>
            </a:pPr>
            <a:endParaRPr lang="en-US" sz="900" dirty="0"/>
          </a:p>
          <a:p>
            <a:pPr marL="171450" indent="-171450">
              <a:buFontTx/>
              <a:buChar char="-"/>
            </a:pPr>
            <a:endParaRPr lang="en-US" sz="900" dirty="0"/>
          </a:p>
          <a:p>
            <a:pPr marL="171450" indent="-171450">
              <a:buFontTx/>
              <a:buChar char="-"/>
            </a:pPr>
            <a:endParaRPr lang="en-US" sz="900" dirty="0"/>
          </a:p>
          <a:p>
            <a:endParaRPr lang="en-US" sz="900" dirty="0"/>
          </a:p>
          <a:p>
            <a:endParaRPr lang="en-US" sz="900" dirty="0"/>
          </a:p>
          <a:p>
            <a:pPr marL="171450" indent="-171450">
              <a:buFontTx/>
              <a:buChar char="-"/>
            </a:pPr>
            <a:endParaRPr lang="en-US" sz="900" dirty="0"/>
          </a:p>
          <a:p>
            <a:br>
              <a:rPr lang="en-US" sz="900" dirty="0"/>
            </a:br>
            <a:r>
              <a:rPr lang="en-US" sz="900" dirty="0"/>
              <a:t>You can </a:t>
            </a:r>
            <a:r>
              <a:rPr lang="en-US" sz="900" b="1" dirty="0"/>
              <a:t>import</a:t>
            </a:r>
            <a:r>
              <a:rPr lang="en-US" sz="900" dirty="0"/>
              <a:t> </a:t>
            </a:r>
            <a:r>
              <a:rPr lang="en-US" sz="900" b="1" dirty="0" err="1"/>
              <a:t>GeoTIFF</a:t>
            </a:r>
            <a:r>
              <a:rPr lang="en-US" sz="900" b="1" dirty="0"/>
              <a:t> as Layer </a:t>
            </a:r>
            <a:r>
              <a:rPr lang="en-US" sz="900" dirty="0"/>
              <a:t>through the </a:t>
            </a:r>
            <a:r>
              <a:rPr lang="en-US" sz="900" b="1" dirty="0"/>
              <a:t>File/Import/</a:t>
            </a:r>
            <a:r>
              <a:rPr lang="en-US" sz="900" b="1" dirty="0" err="1"/>
              <a:t>GeoTIFF</a:t>
            </a:r>
            <a:r>
              <a:rPr lang="en-US" sz="900" b="1" dirty="0"/>
              <a:t> </a:t>
            </a:r>
            <a:r>
              <a:rPr lang="en-US" sz="900" dirty="0"/>
              <a:t>or simple </a:t>
            </a:r>
            <a:r>
              <a:rPr lang="en-US" sz="900" b="1" dirty="0" err="1"/>
              <a:t>Drag&amp;Drop</a:t>
            </a:r>
            <a:br>
              <a:rPr lang="en-US" sz="900" b="1" dirty="0"/>
            </a:br>
            <a:r>
              <a:rPr lang="en-US" sz="900" dirty="0"/>
              <a:t>- You can right-click on any of these items and see the following options: edit properties, Go to, import into DB, remove or save</a:t>
            </a:r>
            <a:br>
              <a:rPr lang="en-US" sz="1100" dirty="0"/>
            </a:br>
            <a:endParaRPr lang="en-US" sz="1000" b="1" dirty="0"/>
          </a:p>
        </p:txBody>
      </p:sp>
      <p:sp>
        <p:nvSpPr>
          <p:cNvPr id="25"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000" dirty="0"/>
              <a:t>3.6 - OGC WMS-WMTS data </a:t>
            </a:r>
            <a:r>
              <a:rPr lang="fr-FR" sz="1000" dirty="0" err="1"/>
              <a:t>streams</a:t>
            </a:r>
            <a:r>
              <a:rPr lang="fr-FR" sz="1000" dirty="0"/>
              <a:t> &amp; </a:t>
            </a:r>
            <a:r>
              <a:rPr lang="fr-FR" sz="1000" dirty="0" err="1"/>
              <a:t>draping</a:t>
            </a:r>
            <a:r>
              <a:rPr lang="fr-FR" sz="1000" dirty="0"/>
              <a:t> of Local </a:t>
            </a:r>
            <a:r>
              <a:rPr lang="fr-FR" sz="1000" dirty="0" err="1"/>
              <a:t>Maps</a:t>
            </a:r>
            <a:endParaRPr lang="en-US" sz="1000" dirty="0"/>
          </a:p>
        </p:txBody>
      </p:sp>
      <p:pic>
        <p:nvPicPr>
          <p:cNvPr id="12" name="Image 11"/>
          <p:cNvPicPr/>
          <p:nvPr/>
        </p:nvPicPr>
        <p:blipFill>
          <a:blip r:embed="rId2" cstate="print">
            <a:extLst>
              <a:ext uri="{28A0092B-C50C-407E-A947-70E740481C1C}">
                <a14:useLocalDpi xmlns:a14="http://schemas.microsoft.com/office/drawing/2010/main" val="0"/>
              </a:ext>
            </a:extLst>
          </a:blip>
          <a:stretch>
            <a:fillRect/>
          </a:stretch>
        </p:blipFill>
        <p:spPr>
          <a:xfrm>
            <a:off x="7155712" y="1064926"/>
            <a:ext cx="1721499" cy="2653218"/>
          </a:xfrm>
          <a:prstGeom prst="rect">
            <a:avLst/>
          </a:prstGeom>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887" y="1581428"/>
            <a:ext cx="2496223" cy="1406323"/>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5198" y="1581428"/>
            <a:ext cx="2496223" cy="1406323"/>
          </a:xfrm>
          <a:prstGeom prst="rect">
            <a:avLst/>
          </a:prstGeom>
        </p:spPr>
      </p:pic>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886" y="3430915"/>
            <a:ext cx="2501281" cy="1409172"/>
          </a:xfrm>
          <a:prstGeom prst="rect">
            <a:avLst/>
          </a:prstGeom>
        </p:spPr>
      </p:pic>
      <p:pic>
        <p:nvPicPr>
          <p:cNvPr id="17" name="Imag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0140" y="3430915"/>
            <a:ext cx="2501281" cy="1409172"/>
          </a:xfrm>
          <a:prstGeom prst="rect">
            <a:avLst/>
          </a:prstGeom>
        </p:spPr>
      </p:pic>
    </p:spTree>
    <p:extLst>
      <p:ext uri="{BB962C8B-B14F-4D97-AF65-F5344CB8AC3E}">
        <p14:creationId xmlns:p14="http://schemas.microsoft.com/office/powerpoint/2010/main" val="1014972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17</a:t>
            </a:fld>
            <a:endParaRPr lang="fr-FR"/>
          </a:p>
        </p:txBody>
      </p:sp>
      <p:sp>
        <p:nvSpPr>
          <p:cNvPr id="8" name="Espace réservé du texte 4"/>
          <p:cNvSpPr>
            <a:spLocks noGrp="1"/>
          </p:cNvSpPr>
          <p:nvPr>
            <p:ph type="body" sz="quarter" idx="13"/>
          </p:nvPr>
        </p:nvSpPr>
        <p:spPr>
          <a:xfrm>
            <a:off x="443039" y="127494"/>
            <a:ext cx="8207775" cy="259167"/>
          </a:xfrm>
        </p:spPr>
        <p:txBody>
          <a:bodyPr/>
          <a:lstStyle/>
          <a:p>
            <a:r>
              <a:rPr lang="en-US" sz="1200" dirty="0"/>
              <a:t>4 -  </a:t>
            </a:r>
            <a:r>
              <a:rPr lang="fr-FR" sz="1200" dirty="0"/>
              <a:t>3D Editor </a:t>
            </a:r>
            <a:r>
              <a:rPr lang="fr-FR" sz="1200" dirty="0" err="1"/>
              <a:t>Tool</a:t>
            </a:r>
            <a:r>
              <a:rPr lang="fr-FR" sz="1200" dirty="0"/>
              <a:t> (3D </a:t>
            </a:r>
            <a:r>
              <a:rPr lang="fr-FR" sz="1200" dirty="0" err="1"/>
              <a:t>scene</a:t>
            </a:r>
            <a:r>
              <a:rPr lang="fr-FR" sz="1200" dirty="0"/>
              <a:t> &amp; scenario building)</a:t>
            </a:r>
          </a:p>
          <a:p>
            <a:endParaRPr lang="en-US" sz="1200" dirty="0"/>
          </a:p>
        </p:txBody>
      </p:sp>
      <p:sp>
        <p:nvSpPr>
          <p:cNvPr id="15" name="Text Placeholder 5"/>
          <p:cNvSpPr>
            <a:spLocks noGrp="1"/>
          </p:cNvSpPr>
          <p:nvPr>
            <p:ph type="body" sz="quarter" idx="14"/>
          </p:nvPr>
        </p:nvSpPr>
        <p:spPr>
          <a:xfrm>
            <a:off x="442913" y="755401"/>
            <a:ext cx="8207901" cy="3727700"/>
          </a:xfrm>
        </p:spPr>
        <p:txBody>
          <a:bodyPr>
            <a:noAutofit/>
          </a:bodyPr>
          <a:lstStyle/>
          <a:p>
            <a:r>
              <a:rPr lang="en-US" sz="1000" dirty="0"/>
              <a:t>The Expandable Bank of Objects contains a lot of different categories that all contain various objects (+500)</a:t>
            </a:r>
            <a:br>
              <a:rPr lang="en-US" sz="1000" dirty="0"/>
            </a:br>
            <a:r>
              <a:rPr lang="en-US" sz="900" dirty="0"/>
              <a:t>- Place object into 3D</a:t>
            </a:r>
          </a:p>
          <a:p>
            <a:r>
              <a:rPr lang="en-US" sz="900" dirty="0"/>
              <a:t>- Move, rotate and scale</a:t>
            </a:r>
            <a:br>
              <a:rPr lang="en-US" sz="900" dirty="0"/>
            </a:br>
            <a:br>
              <a:rPr lang="en-US" sz="900" dirty="0"/>
            </a:br>
            <a:endParaRPr lang="en-US" sz="900" dirty="0"/>
          </a:p>
          <a:p>
            <a:pPr marL="171450" indent="-171450">
              <a:buFontTx/>
              <a:buChar char="-"/>
            </a:pPr>
            <a:endParaRPr lang="en-US" sz="900" dirty="0"/>
          </a:p>
          <a:p>
            <a:pPr marL="171450" indent="-171450">
              <a:buFontTx/>
              <a:buChar char="-"/>
            </a:pPr>
            <a:endParaRPr lang="en-US" sz="900" dirty="0"/>
          </a:p>
          <a:p>
            <a:pPr marL="171450" indent="-171450">
              <a:buFontTx/>
              <a:buChar char="-"/>
            </a:pPr>
            <a:endParaRPr lang="en-US" sz="900" dirty="0"/>
          </a:p>
          <a:p>
            <a:pPr marL="171450" indent="-171450">
              <a:buFontTx/>
              <a:buChar char="-"/>
            </a:pPr>
            <a:endParaRPr lang="en-US" sz="900" dirty="0"/>
          </a:p>
          <a:p>
            <a:br>
              <a:rPr lang="en-US" sz="900" dirty="0"/>
            </a:br>
            <a:endParaRPr lang="en-US" sz="900" dirty="0"/>
          </a:p>
          <a:p>
            <a:endParaRPr lang="en-US" sz="900" dirty="0"/>
          </a:p>
          <a:p>
            <a:endParaRPr lang="en-US" sz="900" dirty="0"/>
          </a:p>
          <a:p>
            <a:br>
              <a:rPr lang="en-US" sz="900" dirty="0"/>
            </a:br>
            <a:br>
              <a:rPr lang="en-US" sz="900" dirty="0"/>
            </a:br>
            <a:r>
              <a:rPr lang="en-US" sz="900" dirty="0"/>
              <a:t>- Integrated easy-to-use painting and drawing functions to create custom ground cover (forests, fields, water, sand, pebbles, </a:t>
            </a:r>
            <a:r>
              <a:rPr lang="en-US" sz="900" dirty="0" err="1"/>
              <a:t>etc</a:t>
            </a:r>
            <a:r>
              <a:rPr lang="en-US" sz="900" dirty="0"/>
              <a:t>…)</a:t>
            </a:r>
            <a:br>
              <a:rPr lang="en-US" sz="1100" dirty="0"/>
            </a:br>
            <a:endParaRPr lang="en-US" sz="1000" b="1" dirty="0"/>
          </a:p>
        </p:txBody>
      </p:sp>
      <p:sp>
        <p:nvSpPr>
          <p:cNvPr id="25"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4.1 - </a:t>
            </a:r>
            <a:r>
              <a:rPr lang="fr-FR" sz="1000" dirty="0" err="1"/>
              <a:t>Provided</a:t>
            </a:r>
            <a:r>
              <a:rPr lang="fr-FR" sz="1000" dirty="0"/>
              <a:t> Bank of 3D </a:t>
            </a:r>
            <a:r>
              <a:rPr lang="fr-FR" sz="1000" dirty="0" err="1"/>
              <a:t>Objects</a:t>
            </a:r>
            <a:endParaRPr lang="fr-FR" sz="1000" dirty="0"/>
          </a:p>
        </p:txBody>
      </p:sp>
      <p:sp>
        <p:nvSpPr>
          <p:cNvPr id="18" name="Espace réservé du texte 4"/>
          <p:cNvSpPr txBox="1">
            <a:spLocks/>
          </p:cNvSpPr>
          <p:nvPr/>
        </p:nvSpPr>
        <p:spPr>
          <a:xfrm>
            <a:off x="830798" y="2814049"/>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4.2 - </a:t>
            </a:r>
            <a:r>
              <a:rPr lang="fr-FR" sz="1000" dirty="0" err="1"/>
              <a:t>Drawing</a:t>
            </a:r>
            <a:r>
              <a:rPr lang="fr-FR" sz="1000" dirty="0"/>
              <a:t> and painting </a:t>
            </a:r>
            <a:r>
              <a:rPr lang="fr-FR" sz="1000" dirty="0" err="1"/>
              <a:t>functions</a:t>
            </a:r>
            <a:r>
              <a:rPr lang="fr-FR" sz="1000" dirty="0"/>
              <a:t> </a:t>
            </a:r>
            <a:r>
              <a:rPr lang="fr-FR" sz="1000" dirty="0" err="1"/>
              <a:t>into</a:t>
            </a:r>
            <a:r>
              <a:rPr lang="fr-FR" sz="1000" dirty="0"/>
              <a:t> the 3D</a:t>
            </a:r>
          </a:p>
        </p:txBody>
      </p:sp>
      <p:pic>
        <p:nvPicPr>
          <p:cNvPr id="19" name="Imag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811" y="3441417"/>
            <a:ext cx="2324459" cy="1301697"/>
          </a:xfrm>
          <a:prstGeom prst="rect">
            <a:avLst/>
          </a:prstGeom>
        </p:spPr>
      </p:pic>
      <p:pic>
        <p:nvPicPr>
          <p:cNvPr id="20" name="Imag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782" y="3466029"/>
            <a:ext cx="2280510" cy="1277086"/>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7782" y="1355987"/>
            <a:ext cx="2280510" cy="1281647"/>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2810" y="1348618"/>
            <a:ext cx="2324459" cy="1306346"/>
          </a:xfrm>
          <a:prstGeom prst="rect">
            <a:avLst/>
          </a:prstGeom>
        </p:spPr>
      </p:pic>
    </p:spTree>
    <p:extLst>
      <p:ext uri="{BB962C8B-B14F-4D97-AF65-F5344CB8AC3E}">
        <p14:creationId xmlns:p14="http://schemas.microsoft.com/office/powerpoint/2010/main" val="199747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18</a:t>
            </a:fld>
            <a:endParaRPr lang="fr-FR"/>
          </a:p>
        </p:txBody>
      </p:sp>
      <p:sp>
        <p:nvSpPr>
          <p:cNvPr id="8" name="Espace réservé du texte 4"/>
          <p:cNvSpPr>
            <a:spLocks noGrp="1"/>
          </p:cNvSpPr>
          <p:nvPr>
            <p:ph type="body" sz="quarter" idx="13"/>
          </p:nvPr>
        </p:nvSpPr>
        <p:spPr>
          <a:xfrm>
            <a:off x="443039" y="127494"/>
            <a:ext cx="8207775" cy="259167"/>
          </a:xfrm>
        </p:spPr>
        <p:txBody>
          <a:bodyPr/>
          <a:lstStyle/>
          <a:p>
            <a:r>
              <a:rPr lang="en-US" sz="1200" dirty="0"/>
              <a:t>4 -  </a:t>
            </a:r>
            <a:r>
              <a:rPr lang="fr-FR" sz="1200" dirty="0"/>
              <a:t>3D Editor </a:t>
            </a:r>
            <a:r>
              <a:rPr lang="fr-FR" sz="1200" dirty="0" err="1"/>
              <a:t>Tool</a:t>
            </a:r>
            <a:r>
              <a:rPr lang="fr-FR" sz="1200" dirty="0"/>
              <a:t> (3D </a:t>
            </a:r>
            <a:r>
              <a:rPr lang="fr-FR" sz="1200" dirty="0" err="1"/>
              <a:t>scene</a:t>
            </a:r>
            <a:r>
              <a:rPr lang="fr-FR" sz="1200" dirty="0"/>
              <a:t> &amp; scenario building)</a:t>
            </a:r>
          </a:p>
          <a:p>
            <a:endParaRPr lang="en-US" sz="1200" dirty="0"/>
          </a:p>
        </p:txBody>
      </p:sp>
      <p:sp>
        <p:nvSpPr>
          <p:cNvPr id="15" name="Text Placeholder 5"/>
          <p:cNvSpPr>
            <a:spLocks noGrp="1"/>
          </p:cNvSpPr>
          <p:nvPr>
            <p:ph type="body" sz="quarter" idx="14"/>
          </p:nvPr>
        </p:nvSpPr>
        <p:spPr>
          <a:xfrm>
            <a:off x="442913" y="755401"/>
            <a:ext cx="8207901" cy="3727700"/>
          </a:xfrm>
        </p:spPr>
        <p:txBody>
          <a:bodyPr>
            <a:noAutofit/>
          </a:bodyPr>
          <a:lstStyle/>
          <a:p>
            <a:pPr lvl="0">
              <a:spcAft>
                <a:spcPts val="1800"/>
              </a:spcAft>
            </a:pPr>
            <a:r>
              <a:rPr lang="en-US" sz="1000" dirty="0"/>
              <a:t>Vertex Editor Tools: easy creation of buildings (e.g. visible from Imagery) without GPS and height information in input, user-defined metadata/labeling, type of building, type of roof</a:t>
            </a:r>
          </a:p>
          <a:p>
            <a:br>
              <a:rPr lang="en-US" sz="900" dirty="0"/>
            </a:br>
            <a:br>
              <a:rPr lang="en-US" sz="900" dirty="0"/>
            </a:br>
            <a:endParaRPr lang="en-US" sz="900" dirty="0"/>
          </a:p>
          <a:p>
            <a:pPr marL="171450" indent="-171450">
              <a:buFontTx/>
              <a:buChar char="-"/>
            </a:pPr>
            <a:endParaRPr lang="en-US" sz="900" dirty="0"/>
          </a:p>
          <a:p>
            <a:pPr marL="171450" indent="-171450">
              <a:buFontTx/>
              <a:buChar char="-"/>
            </a:pPr>
            <a:endParaRPr lang="en-US" sz="900" dirty="0"/>
          </a:p>
          <a:p>
            <a:br>
              <a:rPr lang="en-US" sz="900" dirty="0"/>
            </a:br>
            <a:endParaRPr lang="en-US" sz="900" dirty="0"/>
          </a:p>
          <a:p>
            <a:endParaRPr lang="en-US" sz="900" dirty="0"/>
          </a:p>
          <a:p>
            <a:endParaRPr lang="en-US" sz="900" dirty="0"/>
          </a:p>
          <a:p>
            <a:br>
              <a:rPr lang="en-US" sz="900" dirty="0"/>
            </a:br>
            <a:br>
              <a:rPr lang="en-US" sz="900" dirty="0"/>
            </a:br>
            <a:r>
              <a:rPr lang="en-US" sz="1000" dirty="0"/>
              <a:t>Texture Editor Tool allow the possibility of customizing each façade of buildings</a:t>
            </a:r>
          </a:p>
          <a:p>
            <a:br>
              <a:rPr lang="en-US" sz="1100" dirty="0"/>
            </a:br>
            <a:endParaRPr lang="en-US" sz="1000" b="1" dirty="0"/>
          </a:p>
        </p:txBody>
      </p:sp>
      <p:sp>
        <p:nvSpPr>
          <p:cNvPr id="25"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4.3 - </a:t>
            </a:r>
            <a:r>
              <a:rPr lang="fr-FR" sz="1000" dirty="0"/>
              <a:t>Vertex </a:t>
            </a:r>
            <a:r>
              <a:rPr lang="fr-FR" sz="1000" dirty="0" err="1"/>
              <a:t>tool</a:t>
            </a:r>
            <a:r>
              <a:rPr lang="fr-FR" sz="1000" dirty="0"/>
              <a:t>; auto-extrusion of buildings</a:t>
            </a:r>
          </a:p>
        </p:txBody>
      </p:sp>
      <p:sp>
        <p:nvSpPr>
          <p:cNvPr id="18" name="Espace réservé du texte 4"/>
          <p:cNvSpPr txBox="1">
            <a:spLocks/>
          </p:cNvSpPr>
          <p:nvPr/>
        </p:nvSpPr>
        <p:spPr>
          <a:xfrm>
            <a:off x="830798" y="2814049"/>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000" dirty="0"/>
              <a:t>4.4 - Texture Editor </a:t>
            </a:r>
            <a:r>
              <a:rPr lang="fr-FR" sz="1000" dirty="0" err="1"/>
              <a:t>Tool</a:t>
            </a:r>
            <a:r>
              <a:rPr lang="fr-FR" sz="1000" dirty="0"/>
              <a:t>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293" y="1284619"/>
            <a:ext cx="2321845" cy="1304877"/>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6193" y="1286269"/>
            <a:ext cx="2321845" cy="1304877"/>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014" y="1288866"/>
            <a:ext cx="2317224" cy="1302280"/>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2925" y="3401126"/>
            <a:ext cx="2321845" cy="1304877"/>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9953" y="3401126"/>
            <a:ext cx="2298085" cy="1291524"/>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529" y="3393748"/>
            <a:ext cx="2311213" cy="1298902"/>
          </a:xfrm>
          <a:prstGeom prst="rect">
            <a:avLst/>
          </a:prstGeom>
        </p:spPr>
      </p:pic>
    </p:spTree>
    <p:extLst>
      <p:ext uri="{BB962C8B-B14F-4D97-AF65-F5344CB8AC3E}">
        <p14:creationId xmlns:p14="http://schemas.microsoft.com/office/powerpoint/2010/main" val="1349548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19</a:t>
            </a:fld>
            <a:endParaRPr lang="fr-FR"/>
          </a:p>
        </p:txBody>
      </p:sp>
      <p:sp>
        <p:nvSpPr>
          <p:cNvPr id="8" name="Espace réservé du texte 4"/>
          <p:cNvSpPr>
            <a:spLocks noGrp="1"/>
          </p:cNvSpPr>
          <p:nvPr>
            <p:ph type="body" sz="quarter" idx="13"/>
          </p:nvPr>
        </p:nvSpPr>
        <p:spPr>
          <a:xfrm>
            <a:off x="443039" y="127494"/>
            <a:ext cx="8207775" cy="259167"/>
          </a:xfrm>
        </p:spPr>
        <p:txBody>
          <a:bodyPr/>
          <a:lstStyle/>
          <a:p>
            <a:r>
              <a:rPr lang="en-US" sz="1200" dirty="0"/>
              <a:t>4 -  </a:t>
            </a:r>
            <a:r>
              <a:rPr lang="fr-FR" sz="1200" dirty="0"/>
              <a:t>3D Editor </a:t>
            </a:r>
            <a:r>
              <a:rPr lang="fr-FR" sz="1200" dirty="0" err="1"/>
              <a:t>Tool</a:t>
            </a:r>
            <a:r>
              <a:rPr lang="fr-FR" sz="1200" dirty="0"/>
              <a:t> (3D </a:t>
            </a:r>
            <a:r>
              <a:rPr lang="fr-FR" sz="1200" dirty="0" err="1"/>
              <a:t>scene</a:t>
            </a:r>
            <a:r>
              <a:rPr lang="fr-FR" sz="1200" dirty="0"/>
              <a:t> &amp; scenario building)</a:t>
            </a:r>
          </a:p>
          <a:p>
            <a:endParaRPr lang="en-US" sz="1200" dirty="0"/>
          </a:p>
        </p:txBody>
      </p:sp>
      <p:sp>
        <p:nvSpPr>
          <p:cNvPr id="15" name="Text Placeholder 5"/>
          <p:cNvSpPr>
            <a:spLocks noGrp="1"/>
          </p:cNvSpPr>
          <p:nvPr>
            <p:ph type="body" sz="quarter" idx="14"/>
          </p:nvPr>
        </p:nvSpPr>
        <p:spPr>
          <a:xfrm>
            <a:off x="442913" y="755401"/>
            <a:ext cx="8207901" cy="3727700"/>
          </a:xfrm>
        </p:spPr>
        <p:txBody>
          <a:bodyPr>
            <a:noAutofit/>
          </a:bodyPr>
          <a:lstStyle/>
          <a:p>
            <a:pPr lvl="0">
              <a:spcAft>
                <a:spcPts val="1800"/>
              </a:spcAft>
            </a:pPr>
            <a:r>
              <a:rPr lang="en-US" sz="1000" b="1" dirty="0"/>
              <a:t>In case of fill a form with objects </a:t>
            </a:r>
            <a:r>
              <a:rPr lang="en-US" sz="1000" dirty="0"/>
              <a:t>you will see that once you have completed your form, the Fill With pane will appear. Here you can select the object of your choice and the density with which the form has to be filled. </a:t>
            </a:r>
            <a:br>
              <a:rPr lang="en-US" sz="900" dirty="0"/>
            </a:br>
            <a:br>
              <a:rPr lang="en-US" sz="900" dirty="0"/>
            </a:br>
            <a:endParaRPr lang="en-US" sz="900" dirty="0"/>
          </a:p>
          <a:p>
            <a:pPr marL="171450" indent="-171450">
              <a:buFontTx/>
              <a:buChar char="-"/>
            </a:pPr>
            <a:endParaRPr lang="en-US" sz="900" dirty="0"/>
          </a:p>
          <a:p>
            <a:pPr marL="171450" indent="-171450">
              <a:buFontTx/>
              <a:buChar char="-"/>
            </a:pPr>
            <a:endParaRPr lang="en-US" sz="900" dirty="0"/>
          </a:p>
          <a:p>
            <a:br>
              <a:rPr lang="en-US" sz="900" dirty="0"/>
            </a:br>
            <a:endParaRPr lang="en-US" sz="900" dirty="0"/>
          </a:p>
          <a:p>
            <a:endParaRPr lang="en-US" sz="900" dirty="0"/>
          </a:p>
          <a:p>
            <a:endParaRPr lang="en-US" sz="900" dirty="0"/>
          </a:p>
          <a:p>
            <a:br>
              <a:rPr lang="en-US" sz="900" dirty="0"/>
            </a:br>
            <a:br>
              <a:rPr lang="en-US" sz="900" dirty="0"/>
            </a:br>
            <a:r>
              <a:rPr lang="en-US" sz="1000" dirty="0"/>
              <a:t>Positioning object with a line</a:t>
            </a:r>
          </a:p>
          <a:p>
            <a:br>
              <a:rPr lang="en-US" sz="1100" dirty="0"/>
            </a:br>
            <a:endParaRPr lang="en-US" sz="1000" b="1" dirty="0"/>
          </a:p>
        </p:txBody>
      </p:sp>
      <p:sp>
        <p:nvSpPr>
          <p:cNvPr id="25"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000" dirty="0"/>
              <a:t>4.5 - </a:t>
            </a:r>
            <a:r>
              <a:rPr lang="fr-FR" sz="1000" dirty="0" err="1"/>
              <a:t>Automatic</a:t>
            </a:r>
            <a:r>
              <a:rPr lang="fr-FR" sz="1000" dirty="0"/>
              <a:t> </a:t>
            </a:r>
            <a:r>
              <a:rPr lang="fr-FR" sz="1000" dirty="0" err="1"/>
              <a:t>creation</a:t>
            </a:r>
            <a:r>
              <a:rPr lang="fr-FR" sz="1000" dirty="0"/>
              <a:t> of </a:t>
            </a:r>
            <a:r>
              <a:rPr lang="fr-FR" sz="1000" dirty="0" err="1"/>
              <a:t>objects</a:t>
            </a:r>
            <a:r>
              <a:rPr lang="fr-FR" sz="1000" dirty="0"/>
              <a:t> </a:t>
            </a:r>
            <a:r>
              <a:rPr lang="fr-FR" sz="1000" dirty="0" err="1"/>
              <a:t>from</a:t>
            </a:r>
            <a:r>
              <a:rPr lang="fr-FR" sz="1000" dirty="0"/>
              <a:t> </a:t>
            </a:r>
            <a:r>
              <a:rPr lang="fr-FR" sz="1000" dirty="0" err="1"/>
              <a:t>shapefile</a:t>
            </a:r>
            <a:r>
              <a:rPr lang="fr-FR" sz="1000" dirty="0"/>
              <a:t> </a:t>
            </a:r>
            <a:endParaRPr lang="en-US" sz="1000" dirty="0"/>
          </a:p>
          <a:p>
            <a:endParaRPr lang="fr-FR" sz="1000"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4610" y="1288866"/>
            <a:ext cx="2329204" cy="1309013"/>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0682" y="1294591"/>
            <a:ext cx="2314728" cy="1300877"/>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827" y="1288866"/>
            <a:ext cx="2324915" cy="1306602"/>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826" y="3286072"/>
            <a:ext cx="2324915" cy="1306603"/>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8267" y="3286072"/>
            <a:ext cx="2324916" cy="1306603"/>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0494" y="3286071"/>
            <a:ext cx="2324916" cy="1306603"/>
          </a:xfrm>
          <a:prstGeom prst="rect">
            <a:avLst/>
          </a:prstGeom>
        </p:spPr>
      </p:pic>
    </p:spTree>
    <p:extLst>
      <p:ext uri="{BB962C8B-B14F-4D97-AF65-F5344CB8AC3E}">
        <p14:creationId xmlns:p14="http://schemas.microsoft.com/office/powerpoint/2010/main" val="2658012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dirty="0"/>
              <a:t>DRIVER+ Project</a:t>
            </a:r>
          </a:p>
        </p:txBody>
      </p:sp>
      <p:sp>
        <p:nvSpPr>
          <p:cNvPr id="3" name="Slide Number Placeholder 2"/>
          <p:cNvSpPr>
            <a:spLocks noGrp="1"/>
          </p:cNvSpPr>
          <p:nvPr>
            <p:ph type="sldNum" sz="quarter" idx="4"/>
          </p:nvPr>
        </p:nvSpPr>
        <p:spPr/>
        <p:txBody>
          <a:bodyPr/>
          <a:lstStyle/>
          <a:p>
            <a:fld id="{F3F4C4A7-A8A2-774E-9968-91CCA6FE0429}" type="slidenum">
              <a:rPr lang="fr-FR" smtClean="0"/>
              <a:pPr/>
              <a:t>2</a:t>
            </a:fld>
            <a:endParaRPr lang="fr-FR" dirty="0"/>
          </a:p>
        </p:txBody>
      </p:sp>
      <p:sp>
        <p:nvSpPr>
          <p:cNvPr id="4" name="Title 3"/>
          <p:cNvSpPr>
            <a:spLocks noGrp="1"/>
          </p:cNvSpPr>
          <p:nvPr>
            <p:ph type="title"/>
          </p:nvPr>
        </p:nvSpPr>
        <p:spPr>
          <a:xfrm>
            <a:off x="442913" y="168887"/>
            <a:ext cx="8405328" cy="587142"/>
          </a:xfrm>
        </p:spPr>
        <p:txBody>
          <a:bodyPr/>
          <a:lstStyle/>
          <a:p>
            <a:r>
              <a:rPr lang="en-GB" cap="small" dirty="0" err="1"/>
              <a:t>vieWTerra</a:t>
            </a:r>
            <a:r>
              <a:rPr lang="en-GB" dirty="0"/>
              <a:t> </a:t>
            </a:r>
            <a:r>
              <a:rPr lang="en-GB" cap="small" dirty="0"/>
              <a:t>Evolution</a:t>
            </a:r>
            <a:r>
              <a:rPr lang="fr-FR" dirty="0"/>
              <a:t> </a:t>
            </a:r>
            <a:endParaRPr lang="en-GB" dirty="0"/>
          </a:p>
        </p:txBody>
      </p:sp>
      <p:sp>
        <p:nvSpPr>
          <p:cNvPr id="5" name="Text Placeholder 4"/>
          <p:cNvSpPr>
            <a:spLocks noGrp="1"/>
          </p:cNvSpPr>
          <p:nvPr>
            <p:ph type="body" sz="quarter" idx="13"/>
          </p:nvPr>
        </p:nvSpPr>
        <p:spPr>
          <a:xfrm>
            <a:off x="443039" y="676138"/>
            <a:ext cx="7214483" cy="471764"/>
          </a:xfrm>
        </p:spPr>
        <p:txBody>
          <a:bodyPr/>
          <a:lstStyle/>
          <a:p>
            <a:pPr algn="ctr"/>
            <a:r>
              <a:rPr lang="fr-FR" sz="1400" dirty="0" err="1"/>
              <a:t>SummAry</a:t>
            </a:r>
            <a:endParaRPr lang="pl-PL" sz="1400" dirty="0"/>
          </a:p>
        </p:txBody>
      </p:sp>
      <p:sp>
        <p:nvSpPr>
          <p:cNvPr id="6" name="Text Placeholder 5"/>
          <p:cNvSpPr>
            <a:spLocks noGrp="1"/>
          </p:cNvSpPr>
          <p:nvPr>
            <p:ph type="body" sz="quarter" idx="14"/>
          </p:nvPr>
        </p:nvSpPr>
        <p:spPr>
          <a:xfrm>
            <a:off x="717717" y="1148368"/>
            <a:ext cx="3705017" cy="3620334"/>
          </a:xfrm>
        </p:spPr>
        <p:txBody>
          <a:bodyPr>
            <a:noAutofit/>
          </a:bodyPr>
          <a:lstStyle/>
          <a:p>
            <a:r>
              <a:rPr lang="en-US" sz="800" dirty="0"/>
              <a:t>1 -  General Interface</a:t>
            </a:r>
          </a:p>
          <a:p>
            <a:endParaRPr lang="en-US" sz="400" dirty="0"/>
          </a:p>
          <a:p>
            <a:r>
              <a:rPr lang="en-US" sz="800" dirty="0"/>
              <a:t>2 -  </a:t>
            </a:r>
            <a:r>
              <a:rPr lang="fr-FR" sz="800" dirty="0"/>
              <a:t>Navigation and </a:t>
            </a:r>
            <a:r>
              <a:rPr lang="fr-FR" sz="800" dirty="0" err="1"/>
              <a:t>dynamic</a:t>
            </a:r>
            <a:r>
              <a:rPr lang="fr-FR" sz="800" dirty="0"/>
              <a:t> control </a:t>
            </a:r>
            <a:r>
              <a:rPr lang="fr-FR" sz="800" dirty="0" err="1"/>
              <a:t>features</a:t>
            </a:r>
            <a:r>
              <a:rPr lang="fr-FR" sz="800" dirty="0"/>
              <a:t> </a:t>
            </a:r>
          </a:p>
          <a:p>
            <a:r>
              <a:rPr lang="en-US" sz="800" dirty="0"/>
              <a:t>	2.1 - </a:t>
            </a:r>
            <a:r>
              <a:rPr lang="fr-FR" sz="800" dirty="0" err="1"/>
              <a:t>Navigating</a:t>
            </a:r>
            <a:r>
              <a:rPr lang="fr-FR" sz="800" dirty="0"/>
              <a:t> </a:t>
            </a:r>
            <a:r>
              <a:rPr lang="fr-FR" sz="800" dirty="0" err="1"/>
              <a:t>into</a:t>
            </a:r>
            <a:r>
              <a:rPr lang="fr-FR" sz="800" dirty="0"/>
              <a:t> the 3D</a:t>
            </a:r>
          </a:p>
          <a:p>
            <a:r>
              <a:rPr lang="fr-FR" sz="800" dirty="0"/>
              <a:t>	</a:t>
            </a:r>
            <a:r>
              <a:rPr lang="en-US" sz="800" dirty="0"/>
              <a:t>2.2 - </a:t>
            </a:r>
            <a:r>
              <a:rPr lang="fr-FR" sz="800" dirty="0" err="1"/>
              <a:t>Compass</a:t>
            </a:r>
            <a:r>
              <a:rPr lang="fr-FR" sz="800" dirty="0"/>
              <a:t>, Info Tab</a:t>
            </a:r>
            <a:br>
              <a:rPr lang="fr-FR" sz="800" dirty="0"/>
            </a:br>
            <a:r>
              <a:rPr lang="fr-FR" sz="800" dirty="0"/>
              <a:t>	2.3 - Layer Tab</a:t>
            </a:r>
          </a:p>
          <a:p>
            <a:r>
              <a:rPr lang="en-US" sz="800" dirty="0"/>
              <a:t>	2.4 - </a:t>
            </a:r>
            <a:r>
              <a:rPr lang="fr-FR" sz="800" dirty="0"/>
              <a:t>Display options</a:t>
            </a:r>
          </a:p>
          <a:p>
            <a:r>
              <a:rPr lang="fr-FR" sz="800" dirty="0"/>
              <a:t>	</a:t>
            </a:r>
            <a:r>
              <a:rPr lang="en-US" sz="800" dirty="0"/>
              <a:t>2.5 - </a:t>
            </a:r>
            <a:r>
              <a:rPr lang="fr-FR" sz="800" dirty="0"/>
              <a:t>4D system: management of time and </a:t>
            </a:r>
            <a:r>
              <a:rPr lang="fr-FR" sz="800" dirty="0" err="1"/>
              <a:t>continuous</a:t>
            </a:r>
            <a:r>
              <a:rPr lang="fr-FR" sz="800" dirty="0"/>
              <a:t> time of </a:t>
            </a:r>
            <a:r>
              <a:rPr lang="fr-FR" sz="800" dirty="0" err="1"/>
              <a:t>day</a:t>
            </a:r>
            <a:r>
              <a:rPr lang="fr-FR" sz="800" dirty="0"/>
              <a:t> </a:t>
            </a:r>
            <a:r>
              <a:rPr lang="en-US" sz="800" dirty="0"/>
              <a:t>	2.6 - </a:t>
            </a:r>
            <a:r>
              <a:rPr lang="fr-FR" sz="800" dirty="0" err="1"/>
              <a:t>Dynamic</a:t>
            </a:r>
            <a:r>
              <a:rPr lang="fr-FR" sz="800" dirty="0"/>
              <a:t> </a:t>
            </a:r>
            <a:r>
              <a:rPr lang="fr-FR" sz="800" dirty="0" err="1"/>
              <a:t>weather</a:t>
            </a:r>
            <a:r>
              <a:rPr lang="fr-FR" sz="800" dirty="0"/>
              <a:t> system</a:t>
            </a:r>
          </a:p>
          <a:p>
            <a:r>
              <a:rPr lang="fr-FR" sz="800" dirty="0"/>
              <a:t>	2.7 - </a:t>
            </a:r>
            <a:r>
              <a:rPr lang="fr-FR" sz="800" dirty="0" err="1"/>
              <a:t>Various</a:t>
            </a:r>
            <a:r>
              <a:rPr lang="fr-FR" sz="800" dirty="0"/>
              <a:t> navigation mode</a:t>
            </a:r>
            <a:br>
              <a:rPr lang="fr-FR" sz="800" dirty="0"/>
            </a:br>
            <a:r>
              <a:rPr lang="fr-FR" sz="800" dirty="0"/>
              <a:t>	2.8 - Switch 2D/3D </a:t>
            </a:r>
            <a:r>
              <a:rPr lang="fr-FR" sz="800" dirty="0" err="1"/>
              <a:t>map</a:t>
            </a:r>
            <a:endParaRPr lang="fr-FR" sz="800" dirty="0"/>
          </a:p>
          <a:p>
            <a:r>
              <a:rPr lang="en-US" sz="400" dirty="0"/>
              <a:t>	</a:t>
            </a:r>
          </a:p>
          <a:p>
            <a:r>
              <a:rPr lang="en-US" sz="800" dirty="0"/>
              <a:t>3 -  </a:t>
            </a:r>
            <a:r>
              <a:rPr lang="fr-FR" sz="800" dirty="0"/>
              <a:t>Data and </a:t>
            </a:r>
            <a:r>
              <a:rPr lang="fr-FR" sz="800" dirty="0" err="1"/>
              <a:t>Assets</a:t>
            </a:r>
            <a:r>
              <a:rPr lang="fr-FR" sz="800" dirty="0"/>
              <a:t> Import </a:t>
            </a:r>
          </a:p>
          <a:p>
            <a:r>
              <a:rPr lang="en-US" sz="800" dirty="0"/>
              <a:t>	3.1 - </a:t>
            </a:r>
            <a:r>
              <a:rPr lang="fr-FR" sz="800" dirty="0" err="1"/>
              <a:t>Provided</a:t>
            </a:r>
            <a:r>
              <a:rPr lang="fr-FR" sz="800" dirty="0"/>
              <a:t> base for </a:t>
            </a:r>
            <a:r>
              <a:rPr lang="fr-FR" sz="800" dirty="0" err="1"/>
              <a:t>integration</a:t>
            </a:r>
            <a:r>
              <a:rPr lang="fr-FR" sz="800" dirty="0"/>
              <a:t>: </a:t>
            </a:r>
            <a:r>
              <a:rPr lang="fr-FR" sz="800" dirty="0" err="1"/>
              <a:t>vieWTerra</a:t>
            </a:r>
            <a:r>
              <a:rPr lang="fr-FR" sz="800" dirty="0"/>
              <a:t> Base</a:t>
            </a:r>
          </a:p>
          <a:p>
            <a:r>
              <a:rPr lang="en-US" sz="800" dirty="0"/>
              <a:t>	3.2 - </a:t>
            </a:r>
            <a:r>
              <a:rPr lang="fr-FR" sz="800" dirty="0" err="1"/>
              <a:t>Imagery</a:t>
            </a:r>
            <a:r>
              <a:rPr lang="fr-FR" sz="800" dirty="0"/>
              <a:t>, DEM, Land </a:t>
            </a:r>
            <a:r>
              <a:rPr lang="fr-FR" sz="800" dirty="0" err="1"/>
              <a:t>Cover</a:t>
            </a:r>
            <a:r>
              <a:rPr lang="fr-FR" sz="800" dirty="0"/>
              <a:t>  import</a:t>
            </a:r>
          </a:p>
          <a:p>
            <a:r>
              <a:rPr lang="en-US" sz="800" dirty="0"/>
              <a:t>	3.3 - </a:t>
            </a:r>
            <a:r>
              <a:rPr lang="fr-FR" sz="800" dirty="0" err="1"/>
              <a:t>Shapefiles</a:t>
            </a:r>
            <a:r>
              <a:rPr lang="fr-FR" sz="800" dirty="0"/>
              <a:t> import / </a:t>
            </a:r>
            <a:r>
              <a:rPr lang="fr-FR" sz="800" dirty="0" err="1"/>
              <a:t>edit</a:t>
            </a:r>
            <a:endParaRPr lang="fr-FR" sz="800" dirty="0"/>
          </a:p>
          <a:p>
            <a:r>
              <a:rPr lang="en-US" sz="800" dirty="0"/>
              <a:t>	3.4 - Auto-extrusion of buildings based on footprints</a:t>
            </a:r>
          </a:p>
          <a:p>
            <a:r>
              <a:rPr lang="fr-FR" sz="800" dirty="0"/>
              <a:t>	3.5 - 3D </a:t>
            </a:r>
            <a:r>
              <a:rPr lang="fr-FR" sz="800" dirty="0" err="1"/>
              <a:t>Objects</a:t>
            </a:r>
            <a:r>
              <a:rPr lang="fr-FR" sz="800" dirty="0"/>
              <a:t> and Terrain </a:t>
            </a:r>
            <a:r>
              <a:rPr lang="fr-FR" sz="800" dirty="0" err="1"/>
              <a:t>Objects</a:t>
            </a:r>
            <a:r>
              <a:rPr lang="fr-FR" sz="800" dirty="0"/>
              <a:t> (</a:t>
            </a:r>
            <a:r>
              <a:rPr lang="fr-FR" sz="800" dirty="0" err="1"/>
              <a:t>eg</a:t>
            </a:r>
            <a:r>
              <a:rPr lang="fr-FR" sz="800" dirty="0"/>
              <a:t>. </a:t>
            </a:r>
            <a:r>
              <a:rPr lang="fr-FR" sz="800" dirty="0" err="1"/>
              <a:t>photogrammetry</a:t>
            </a:r>
            <a:r>
              <a:rPr lang="fr-FR" sz="800" dirty="0"/>
              <a:t>)</a:t>
            </a:r>
          </a:p>
          <a:p>
            <a:r>
              <a:rPr lang="fr-FR" sz="800" dirty="0"/>
              <a:t>	3.6 - OGC WMS-WMTS data </a:t>
            </a:r>
            <a:r>
              <a:rPr lang="fr-FR" sz="800" dirty="0" err="1"/>
              <a:t>streams</a:t>
            </a:r>
            <a:r>
              <a:rPr lang="fr-FR" sz="800" dirty="0"/>
              <a:t> &amp; </a:t>
            </a:r>
            <a:r>
              <a:rPr lang="fr-FR" sz="800" dirty="0" err="1"/>
              <a:t>draping</a:t>
            </a:r>
            <a:r>
              <a:rPr lang="fr-FR" sz="800" dirty="0"/>
              <a:t> of Local </a:t>
            </a:r>
            <a:r>
              <a:rPr lang="fr-FR" sz="800" dirty="0" err="1"/>
              <a:t>Maps</a:t>
            </a:r>
            <a:endParaRPr lang="en-US" sz="800" dirty="0"/>
          </a:p>
          <a:p>
            <a:endParaRPr lang="en-US" sz="400" dirty="0"/>
          </a:p>
          <a:p>
            <a:r>
              <a:rPr lang="en-US" sz="800" dirty="0"/>
              <a:t>4 -  </a:t>
            </a:r>
            <a:r>
              <a:rPr lang="fr-FR" sz="800" dirty="0"/>
              <a:t>3D Editor </a:t>
            </a:r>
            <a:r>
              <a:rPr lang="fr-FR" sz="800" dirty="0" err="1"/>
              <a:t>Tool</a:t>
            </a:r>
            <a:r>
              <a:rPr lang="fr-FR" sz="800" dirty="0"/>
              <a:t> (3D </a:t>
            </a:r>
            <a:r>
              <a:rPr lang="fr-FR" sz="800" dirty="0" err="1"/>
              <a:t>scene</a:t>
            </a:r>
            <a:r>
              <a:rPr lang="fr-FR" sz="800" dirty="0"/>
              <a:t> &amp; scenario building)</a:t>
            </a:r>
          </a:p>
          <a:p>
            <a:r>
              <a:rPr lang="en-US" sz="800" dirty="0"/>
              <a:t>	4.1 - </a:t>
            </a:r>
            <a:r>
              <a:rPr lang="fr-FR" sz="800" dirty="0" err="1"/>
              <a:t>Provided</a:t>
            </a:r>
            <a:r>
              <a:rPr lang="fr-FR" sz="800" dirty="0"/>
              <a:t> Bank of 3D </a:t>
            </a:r>
            <a:r>
              <a:rPr lang="fr-FR" sz="800" dirty="0" err="1"/>
              <a:t>Objects</a:t>
            </a:r>
            <a:endParaRPr lang="fr-FR" sz="800" dirty="0"/>
          </a:p>
          <a:p>
            <a:r>
              <a:rPr lang="en-US" sz="800" dirty="0"/>
              <a:t>	4.2 - </a:t>
            </a:r>
            <a:r>
              <a:rPr lang="fr-FR" sz="800" dirty="0" err="1"/>
              <a:t>Drawing</a:t>
            </a:r>
            <a:r>
              <a:rPr lang="fr-FR" sz="800" dirty="0"/>
              <a:t> and painting </a:t>
            </a:r>
            <a:r>
              <a:rPr lang="fr-FR" sz="800" dirty="0" err="1"/>
              <a:t>functions</a:t>
            </a:r>
            <a:r>
              <a:rPr lang="fr-FR" sz="800" dirty="0"/>
              <a:t> </a:t>
            </a:r>
            <a:r>
              <a:rPr lang="fr-FR" sz="800" dirty="0" err="1"/>
              <a:t>into</a:t>
            </a:r>
            <a:r>
              <a:rPr lang="fr-FR" sz="800" dirty="0"/>
              <a:t> the 3D</a:t>
            </a:r>
          </a:p>
          <a:p>
            <a:r>
              <a:rPr lang="en-US" sz="800" dirty="0"/>
              <a:t>	4.3 - </a:t>
            </a:r>
            <a:r>
              <a:rPr lang="fr-FR" sz="800" dirty="0"/>
              <a:t>Vertex </a:t>
            </a:r>
            <a:r>
              <a:rPr lang="fr-FR" sz="800" dirty="0" err="1"/>
              <a:t>tool</a:t>
            </a:r>
            <a:r>
              <a:rPr lang="fr-FR" sz="800" dirty="0"/>
              <a:t>; auto-extrusion of buildings</a:t>
            </a:r>
          </a:p>
          <a:p>
            <a:r>
              <a:rPr lang="fr-FR" sz="800" dirty="0"/>
              <a:t>	4.4 - Texture Editor </a:t>
            </a:r>
            <a:r>
              <a:rPr lang="fr-FR" sz="800" dirty="0" err="1"/>
              <a:t>Tool</a:t>
            </a:r>
            <a:r>
              <a:rPr lang="fr-FR" sz="800" dirty="0"/>
              <a:t> </a:t>
            </a:r>
          </a:p>
          <a:p>
            <a:r>
              <a:rPr lang="fr-FR" sz="800" dirty="0"/>
              <a:t>	4.5 - </a:t>
            </a:r>
            <a:r>
              <a:rPr lang="fr-FR" sz="800" dirty="0" err="1"/>
              <a:t>Automatic</a:t>
            </a:r>
            <a:r>
              <a:rPr lang="fr-FR" sz="800" dirty="0"/>
              <a:t> </a:t>
            </a:r>
            <a:r>
              <a:rPr lang="fr-FR" sz="800" dirty="0" err="1"/>
              <a:t>creation</a:t>
            </a:r>
            <a:r>
              <a:rPr lang="fr-FR" sz="800" dirty="0"/>
              <a:t> of </a:t>
            </a:r>
            <a:r>
              <a:rPr lang="fr-FR" sz="800" dirty="0" err="1"/>
              <a:t>objects</a:t>
            </a:r>
            <a:r>
              <a:rPr lang="fr-FR" sz="800" dirty="0"/>
              <a:t> </a:t>
            </a:r>
            <a:r>
              <a:rPr lang="fr-FR" sz="800" dirty="0" err="1"/>
              <a:t>from</a:t>
            </a:r>
            <a:r>
              <a:rPr lang="fr-FR" sz="800" dirty="0"/>
              <a:t> </a:t>
            </a:r>
            <a:r>
              <a:rPr lang="fr-FR" sz="800" dirty="0" err="1"/>
              <a:t>shapefile</a:t>
            </a:r>
            <a:r>
              <a:rPr lang="fr-FR" sz="800" dirty="0"/>
              <a:t> </a:t>
            </a:r>
            <a:endParaRPr lang="en-US" sz="800" dirty="0"/>
          </a:p>
        </p:txBody>
      </p:sp>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4739" y="256990"/>
            <a:ext cx="648000" cy="648000"/>
          </a:xfrm>
          <a:prstGeom prst="rect">
            <a:avLst/>
          </a:prstGeom>
          <a:effectLst>
            <a:outerShdw blurRad="50800" dist="25400" dir="2700000" algn="tl" rotWithShape="0">
              <a:prstClr val="black">
                <a:alpha val="40000"/>
              </a:prstClr>
            </a:outerShdw>
          </a:effectLst>
        </p:spPr>
      </p:pic>
      <p:sp>
        <p:nvSpPr>
          <p:cNvPr id="18" name="Text Placeholder 5"/>
          <p:cNvSpPr txBox="1">
            <a:spLocks/>
          </p:cNvSpPr>
          <p:nvPr/>
        </p:nvSpPr>
        <p:spPr>
          <a:xfrm>
            <a:off x="5063911" y="1148368"/>
            <a:ext cx="3251901" cy="3453145"/>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400" kern="1200" baseline="0">
                <a:solidFill>
                  <a:schemeClr val="tx1"/>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5 -  </a:t>
            </a:r>
            <a:r>
              <a:rPr lang="fr-FR" sz="800" dirty="0"/>
              <a:t>GIS </a:t>
            </a:r>
            <a:r>
              <a:rPr lang="fr-FR" sz="800" dirty="0" err="1"/>
              <a:t>tools</a:t>
            </a:r>
            <a:endParaRPr lang="fr-FR" sz="800" dirty="0"/>
          </a:p>
          <a:p>
            <a:r>
              <a:rPr lang="en-US" sz="800" dirty="0"/>
              <a:t>	5.1 - </a:t>
            </a:r>
            <a:r>
              <a:rPr lang="fr-FR" sz="800" dirty="0"/>
              <a:t>Distance </a:t>
            </a:r>
            <a:r>
              <a:rPr lang="fr-FR" sz="800" dirty="0" err="1"/>
              <a:t>measuring</a:t>
            </a:r>
            <a:r>
              <a:rPr lang="fr-FR" sz="800" dirty="0"/>
              <a:t> </a:t>
            </a:r>
          </a:p>
          <a:p>
            <a:r>
              <a:rPr lang="en-US" sz="800" dirty="0"/>
              <a:t>	5.2 - </a:t>
            </a:r>
            <a:r>
              <a:rPr lang="fr-FR" sz="800" dirty="0"/>
              <a:t>Distance </a:t>
            </a:r>
            <a:r>
              <a:rPr lang="fr-FR" sz="800" dirty="0" err="1"/>
              <a:t>measuring</a:t>
            </a:r>
            <a:endParaRPr lang="fr-FR" sz="800" dirty="0"/>
          </a:p>
          <a:p>
            <a:r>
              <a:rPr lang="fr-FR" sz="800" dirty="0"/>
              <a:t>	</a:t>
            </a:r>
            <a:r>
              <a:rPr lang="en-US" sz="800" dirty="0"/>
              <a:t>5.3 - </a:t>
            </a:r>
            <a:r>
              <a:rPr lang="fr-FR" sz="800" dirty="0" err="1"/>
              <a:t>Height</a:t>
            </a:r>
            <a:r>
              <a:rPr lang="fr-FR" sz="800" dirty="0"/>
              <a:t> </a:t>
            </a:r>
            <a:r>
              <a:rPr lang="fr-FR" sz="800" dirty="0" err="1"/>
              <a:t>measuring</a:t>
            </a:r>
            <a:endParaRPr lang="en-US" sz="800" dirty="0"/>
          </a:p>
          <a:p>
            <a:r>
              <a:rPr lang="en-US" sz="800" dirty="0"/>
              <a:t>	5.4 - </a:t>
            </a:r>
            <a:r>
              <a:rPr lang="fr-FR" sz="800" dirty="0"/>
              <a:t>Terrain Profile</a:t>
            </a:r>
            <a:endParaRPr lang="en-US" sz="800" dirty="0"/>
          </a:p>
          <a:p>
            <a:r>
              <a:rPr lang="en-US" sz="800" dirty="0"/>
              <a:t>	5.5 - </a:t>
            </a:r>
            <a:r>
              <a:rPr lang="fr-FR" sz="800" dirty="0"/>
              <a:t>360° Horizon: line of </a:t>
            </a:r>
            <a:r>
              <a:rPr lang="fr-FR" sz="800" dirty="0" err="1"/>
              <a:t>sight</a:t>
            </a:r>
            <a:r>
              <a:rPr lang="fr-FR" sz="800" dirty="0"/>
              <a:t> </a:t>
            </a:r>
          </a:p>
          <a:p>
            <a:endParaRPr lang="fr-FR" sz="400" dirty="0"/>
          </a:p>
          <a:p>
            <a:r>
              <a:rPr lang="en-US" sz="800" dirty="0"/>
              <a:t>6 - </a:t>
            </a:r>
            <a:r>
              <a:rPr lang="fr-FR" sz="800" dirty="0"/>
              <a:t>Building </a:t>
            </a:r>
            <a:r>
              <a:rPr lang="fr-FR" sz="800" dirty="0" err="1"/>
              <a:t>one’s</a:t>
            </a:r>
            <a:r>
              <a:rPr lang="fr-FR" sz="800" dirty="0"/>
              <a:t> </a:t>
            </a:r>
            <a:r>
              <a:rPr lang="fr-FR" sz="800" dirty="0" err="1"/>
              <a:t>own</a:t>
            </a:r>
            <a:r>
              <a:rPr lang="fr-FR" sz="800" dirty="0"/>
              <a:t> GIS: </a:t>
            </a:r>
          </a:p>
          <a:p>
            <a:r>
              <a:rPr lang="en-US" sz="800" dirty="0"/>
              <a:t>	6.1 - </a:t>
            </a:r>
            <a:r>
              <a:rPr lang="fr-FR" sz="800" dirty="0" err="1"/>
              <a:t>Adding</a:t>
            </a:r>
            <a:r>
              <a:rPr lang="fr-FR" sz="800" dirty="0"/>
              <a:t> custom </a:t>
            </a:r>
            <a:r>
              <a:rPr lang="fr-FR" sz="800" dirty="0" err="1"/>
              <a:t>geotagged</a:t>
            </a:r>
            <a:r>
              <a:rPr lang="fr-FR" sz="800" dirty="0"/>
              <a:t> content </a:t>
            </a:r>
          </a:p>
          <a:p>
            <a:r>
              <a:rPr lang="en-US" sz="800" dirty="0"/>
              <a:t>	6.2 - </a:t>
            </a:r>
            <a:r>
              <a:rPr lang="fr-FR" sz="800" dirty="0" err="1"/>
              <a:t>Displaying</a:t>
            </a:r>
            <a:r>
              <a:rPr lang="fr-FR" sz="800" dirty="0"/>
              <a:t> photos </a:t>
            </a:r>
            <a:r>
              <a:rPr lang="fr-FR" sz="800" dirty="0" err="1"/>
              <a:t>into</a:t>
            </a:r>
            <a:r>
              <a:rPr lang="fr-FR" sz="800" dirty="0"/>
              <a:t> the 3D</a:t>
            </a:r>
          </a:p>
          <a:p>
            <a:endParaRPr lang="fr-FR" sz="400" dirty="0"/>
          </a:p>
          <a:p>
            <a:r>
              <a:rPr lang="en-US" sz="800" dirty="0"/>
              <a:t>7 - </a:t>
            </a:r>
            <a:r>
              <a:rPr lang="fr-FR" sz="800" dirty="0" err="1"/>
              <a:t>Screenshots</a:t>
            </a:r>
            <a:r>
              <a:rPr lang="fr-FR" sz="800" dirty="0"/>
              <a:t> and </a:t>
            </a:r>
            <a:r>
              <a:rPr lang="fr-FR" sz="800" dirty="0" err="1"/>
              <a:t>Video</a:t>
            </a:r>
            <a:r>
              <a:rPr lang="fr-FR" sz="800" dirty="0"/>
              <a:t> </a:t>
            </a:r>
            <a:r>
              <a:rPr lang="fr-FR" sz="800" dirty="0" err="1"/>
              <a:t>recording</a:t>
            </a:r>
            <a:r>
              <a:rPr lang="fr-FR" sz="800" dirty="0"/>
              <a:t> mode</a:t>
            </a:r>
            <a:br>
              <a:rPr lang="fr-FR" sz="800" dirty="0"/>
            </a:br>
            <a:r>
              <a:rPr lang="en-US" sz="800" dirty="0"/>
              <a:t>	</a:t>
            </a:r>
            <a:endParaRPr lang="en-US" sz="400" dirty="0"/>
          </a:p>
          <a:p>
            <a:r>
              <a:rPr lang="en-US" sz="800" dirty="0"/>
              <a:t>8 - </a:t>
            </a:r>
            <a:r>
              <a:rPr lang="fr-FR" sz="800" dirty="0"/>
              <a:t>Trial </a:t>
            </a:r>
            <a:r>
              <a:rPr lang="fr-FR" sz="800" dirty="0" err="1"/>
              <a:t>Austria</a:t>
            </a:r>
            <a:r>
              <a:rPr lang="fr-FR" sz="800" dirty="0"/>
              <a:t> </a:t>
            </a:r>
            <a:r>
              <a:rPr lang="fr-FR" sz="800" dirty="0" err="1"/>
              <a:t>assets</a:t>
            </a:r>
            <a:r>
              <a:rPr lang="fr-FR" sz="800" dirty="0"/>
              <a:t>/</a:t>
            </a:r>
            <a:r>
              <a:rPr lang="fr-FR" sz="800" dirty="0" err="1"/>
              <a:t>functions</a:t>
            </a:r>
            <a:r>
              <a:rPr lang="fr-FR" sz="800" dirty="0"/>
              <a:t>:</a:t>
            </a:r>
          </a:p>
          <a:p>
            <a:r>
              <a:rPr lang="en-US" sz="800" dirty="0"/>
              <a:t>	8.1 - </a:t>
            </a:r>
            <a:r>
              <a:rPr lang="fr-FR" sz="800" dirty="0"/>
              <a:t>Connection to the test-</a:t>
            </a:r>
            <a:r>
              <a:rPr lang="fr-FR" sz="800" dirty="0" err="1"/>
              <a:t>bed</a:t>
            </a:r>
            <a:r>
              <a:rPr lang="fr-FR" sz="800" dirty="0"/>
              <a:t> </a:t>
            </a:r>
          </a:p>
          <a:p>
            <a:r>
              <a:rPr lang="en-US" sz="800" dirty="0"/>
              <a:t>	8.2 - </a:t>
            </a:r>
            <a:r>
              <a:rPr lang="fr-FR" sz="800" dirty="0"/>
              <a:t>Trace </a:t>
            </a:r>
            <a:r>
              <a:rPr lang="fr-FR" sz="800" dirty="0" err="1"/>
              <a:t>window</a:t>
            </a:r>
            <a:r>
              <a:rPr lang="fr-FR" sz="800" dirty="0"/>
              <a:t> and pins</a:t>
            </a:r>
          </a:p>
          <a:p>
            <a:r>
              <a:rPr lang="fr-FR" sz="800" dirty="0"/>
              <a:t>	</a:t>
            </a:r>
            <a:r>
              <a:rPr lang="en-US" sz="800" dirty="0"/>
              <a:t>8.3 - Display OGC Stream (DLR)</a:t>
            </a:r>
          </a:p>
          <a:p>
            <a:r>
              <a:rPr lang="en-US" sz="800" dirty="0"/>
              <a:t>	8.4 - Display Geotagged photo (Crowd Tasker)</a:t>
            </a:r>
          </a:p>
          <a:p>
            <a:r>
              <a:rPr lang="en-US" sz="800" dirty="0"/>
              <a:t>	8.5 - Display Geo-oriented (3D) photo (ASIGN)</a:t>
            </a:r>
          </a:p>
          <a:p>
            <a:r>
              <a:rPr lang="en-US" sz="800" dirty="0"/>
              <a:t>	8.6 - Display Danger zone (Crowd Tasker - ASIGN)</a:t>
            </a:r>
          </a:p>
          <a:p>
            <a:endParaRPr lang="en-US" sz="800" dirty="0"/>
          </a:p>
          <a:p>
            <a:endParaRPr lang="en-US" sz="800" dirty="0"/>
          </a:p>
          <a:p>
            <a:endParaRPr lang="en-US" sz="1000" dirty="0"/>
          </a:p>
        </p:txBody>
      </p:sp>
    </p:spTree>
    <p:extLst>
      <p:ext uri="{BB962C8B-B14F-4D97-AF65-F5344CB8AC3E}">
        <p14:creationId xmlns:p14="http://schemas.microsoft.com/office/powerpoint/2010/main" val="2733032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20</a:t>
            </a:fld>
            <a:endParaRPr lang="fr-FR"/>
          </a:p>
        </p:txBody>
      </p:sp>
      <p:sp>
        <p:nvSpPr>
          <p:cNvPr id="8" name="Espace réservé du texte 4"/>
          <p:cNvSpPr>
            <a:spLocks noGrp="1"/>
          </p:cNvSpPr>
          <p:nvPr>
            <p:ph type="body" sz="quarter" idx="13"/>
          </p:nvPr>
        </p:nvSpPr>
        <p:spPr>
          <a:xfrm>
            <a:off x="443039" y="127494"/>
            <a:ext cx="8207775" cy="259167"/>
          </a:xfrm>
        </p:spPr>
        <p:txBody>
          <a:bodyPr/>
          <a:lstStyle/>
          <a:p>
            <a:r>
              <a:rPr lang="en-US" sz="1200" dirty="0"/>
              <a:t>5 -  </a:t>
            </a:r>
            <a:r>
              <a:rPr lang="fr-FR" sz="1200" dirty="0"/>
              <a:t>GIS </a:t>
            </a:r>
            <a:r>
              <a:rPr lang="fr-FR" sz="1200" dirty="0" err="1"/>
              <a:t>tools</a:t>
            </a:r>
            <a:endParaRPr lang="fr-FR" sz="1200" dirty="0"/>
          </a:p>
          <a:p>
            <a:endParaRPr lang="en-US" sz="1200" dirty="0"/>
          </a:p>
        </p:txBody>
      </p:sp>
      <p:sp>
        <p:nvSpPr>
          <p:cNvPr id="25"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sz="1000" dirty="0"/>
          </a:p>
        </p:txBody>
      </p:sp>
      <p:sp>
        <p:nvSpPr>
          <p:cNvPr id="14" name="Espace réservé du texte 5"/>
          <p:cNvSpPr>
            <a:spLocks noGrp="1"/>
          </p:cNvSpPr>
          <p:nvPr>
            <p:ph type="body" sz="quarter" idx="14"/>
          </p:nvPr>
        </p:nvSpPr>
        <p:spPr>
          <a:xfrm>
            <a:off x="456810" y="531628"/>
            <a:ext cx="5838616" cy="4370571"/>
          </a:xfrm>
        </p:spPr>
        <p:txBody>
          <a:bodyPr>
            <a:normAutofit/>
          </a:bodyPr>
          <a:lstStyle/>
          <a:p>
            <a:pPr lvl="0">
              <a:spcAft>
                <a:spcPts val="1800"/>
              </a:spcAft>
            </a:pPr>
            <a:r>
              <a:rPr lang="en-US" sz="1200" b="1" dirty="0"/>
              <a:t>A set of sophisticated and user-friendly GIS measuring tools, including:</a:t>
            </a:r>
            <a:br>
              <a:rPr lang="en-US" sz="1100" dirty="0"/>
            </a:br>
            <a:br>
              <a:rPr lang="en-US" sz="600" dirty="0"/>
            </a:br>
            <a:r>
              <a:rPr lang="en-US" sz="1000" dirty="0"/>
              <a:t>- 2D Measuring Tool: measures the distance between 2 or more points</a:t>
            </a:r>
            <a:br>
              <a:rPr lang="en-US" sz="1200" dirty="0"/>
            </a:br>
            <a:br>
              <a:rPr lang="en-US" sz="500" dirty="0"/>
            </a:br>
            <a:r>
              <a:rPr lang="en-US" sz="1000" dirty="0"/>
              <a:t>- 3D Measuring Tool: measures the distance between 2 or more points while taking the elevation into consideration</a:t>
            </a:r>
            <a:br>
              <a:rPr lang="en-US" sz="1200" dirty="0"/>
            </a:br>
            <a:br>
              <a:rPr lang="en-US" sz="400" dirty="0"/>
            </a:br>
            <a:r>
              <a:rPr lang="en-US" sz="1000" dirty="0"/>
              <a:t>- Surface Measuring Tool: determines the surface of any area, including whole countries or continents</a:t>
            </a:r>
            <a:br>
              <a:rPr lang="en-US" sz="1200" dirty="0"/>
            </a:br>
            <a:br>
              <a:rPr lang="en-US" sz="400" dirty="0"/>
            </a:br>
            <a:r>
              <a:rPr lang="en-US" sz="1000" dirty="0"/>
              <a:t>- Height Measuring Tool: measures the height of any object or geographical feature</a:t>
            </a:r>
            <a:br>
              <a:rPr lang="en-US" sz="1000" dirty="0"/>
            </a:br>
            <a:br>
              <a:rPr lang="en-US" sz="400" dirty="0"/>
            </a:br>
            <a:r>
              <a:rPr lang="en-US" sz="1000" dirty="0"/>
              <a:t>- Profile Tool: measures the (Elevation) profile for a line drawn between 2 or more points. Results are shown as a 2D graph with detailed information.</a:t>
            </a:r>
            <a:br>
              <a:rPr lang="en-US" sz="1200" dirty="0"/>
            </a:br>
            <a:br>
              <a:rPr lang="en-US" sz="400" dirty="0"/>
            </a:br>
            <a:r>
              <a:rPr lang="en-US" sz="1000" dirty="0"/>
              <a:t>- Horizon Tool: measures the horizon, 360 degrees around a chosen point. Results are shown as a graph with detailed information and extra visualization capabilities showing 2D display of ridgelines, </a:t>
            </a:r>
            <a:r>
              <a:rPr lang="en-US" sz="1000" dirty="0" err="1"/>
              <a:t>viewsheds</a:t>
            </a:r>
            <a:r>
              <a:rPr lang="en-US" sz="1000" dirty="0"/>
              <a:t>, elevations, objects detection etc.</a:t>
            </a:r>
            <a:br>
              <a:rPr lang="en-US" sz="1200" dirty="0"/>
            </a:br>
            <a:br>
              <a:rPr lang="en-US" sz="400" dirty="0"/>
            </a:br>
            <a:r>
              <a:rPr lang="en-US" sz="1000" dirty="0"/>
              <a:t>- 3D Lines Tool: allows drawing of 3D lines anywhere on the surface including water, 3D Objects,</a:t>
            </a:r>
            <a:br>
              <a:rPr lang="en-US" sz="1000" dirty="0"/>
            </a:br>
            <a:r>
              <a:rPr lang="en-US" sz="1000" dirty="0"/>
              <a:t>footprints, dynamic entities, Terrain Objects...</a:t>
            </a:r>
          </a:p>
          <a:p>
            <a:pPr lvl="0">
              <a:spcAft>
                <a:spcPts val="1800"/>
              </a:spcAft>
            </a:pPr>
            <a:endParaRPr lang="en-US" sz="1100" dirty="0"/>
          </a:p>
          <a:p>
            <a:endParaRPr lang="fr-FR" dirty="0"/>
          </a:p>
        </p:txBody>
      </p:sp>
      <p:pic>
        <p:nvPicPr>
          <p:cNvPr id="16" name="Imag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9809" y="435098"/>
            <a:ext cx="2523116" cy="1417991"/>
          </a:xfrm>
          <a:prstGeom prst="rect">
            <a:avLst/>
          </a:prstGeom>
        </p:spPr>
      </p:pic>
      <p:pic>
        <p:nvPicPr>
          <p:cNvPr id="17" name="Imag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390" y="1884624"/>
            <a:ext cx="2518534" cy="1415416"/>
          </a:xfrm>
          <a:prstGeom prst="rect">
            <a:avLst/>
          </a:prstGeom>
        </p:spPr>
      </p:pic>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4287" y="3336139"/>
            <a:ext cx="2528637" cy="1421094"/>
          </a:xfrm>
          <a:prstGeom prst="rect">
            <a:avLst/>
          </a:prstGeom>
        </p:spPr>
      </p:pic>
      <p:pic>
        <p:nvPicPr>
          <p:cNvPr id="19" name="Imag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98" y="3336215"/>
            <a:ext cx="2492160" cy="1400595"/>
          </a:xfrm>
          <a:prstGeom prst="rect">
            <a:avLst/>
          </a:prstGeom>
        </p:spPr>
      </p:pic>
      <p:pic>
        <p:nvPicPr>
          <p:cNvPr id="20" name="Imag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7092" y="3334934"/>
            <a:ext cx="2530781" cy="1422298"/>
          </a:xfrm>
          <a:prstGeom prst="rect">
            <a:avLst/>
          </a:prstGeom>
        </p:spPr>
      </p:pic>
    </p:spTree>
    <p:extLst>
      <p:ext uri="{BB962C8B-B14F-4D97-AF65-F5344CB8AC3E}">
        <p14:creationId xmlns:p14="http://schemas.microsoft.com/office/powerpoint/2010/main" val="759482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21</a:t>
            </a:fld>
            <a:endParaRPr lang="fr-FR"/>
          </a:p>
        </p:txBody>
      </p:sp>
      <p:sp>
        <p:nvSpPr>
          <p:cNvPr id="25"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sz="1000" dirty="0"/>
          </a:p>
        </p:txBody>
      </p:sp>
      <p:sp>
        <p:nvSpPr>
          <p:cNvPr id="15" name="Espace réservé du texte 4"/>
          <p:cNvSpPr txBox="1">
            <a:spLocks/>
          </p:cNvSpPr>
          <p:nvPr/>
        </p:nvSpPr>
        <p:spPr>
          <a:xfrm>
            <a:off x="595439" y="279894"/>
            <a:ext cx="8207775"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t>6 - </a:t>
            </a:r>
            <a:r>
              <a:rPr lang="fr-FR" sz="1200" dirty="0"/>
              <a:t>Building </a:t>
            </a:r>
            <a:r>
              <a:rPr lang="fr-FR" sz="1200" dirty="0" err="1"/>
              <a:t>one’s</a:t>
            </a:r>
            <a:r>
              <a:rPr lang="fr-FR" sz="1200" dirty="0"/>
              <a:t> </a:t>
            </a:r>
            <a:r>
              <a:rPr lang="fr-FR" sz="1200" dirty="0" err="1"/>
              <a:t>own</a:t>
            </a:r>
            <a:r>
              <a:rPr lang="fr-FR" sz="1200" dirty="0"/>
              <a:t> GIS: </a:t>
            </a:r>
          </a:p>
          <a:p>
            <a:endParaRPr lang="en-US" sz="1200" dirty="0"/>
          </a:p>
        </p:txBody>
      </p:sp>
      <p:sp>
        <p:nvSpPr>
          <p:cNvPr id="21" name="Espace réservé du texte 4"/>
          <p:cNvSpPr txBox="1">
            <a:spLocks/>
          </p:cNvSpPr>
          <p:nvPr/>
        </p:nvSpPr>
        <p:spPr>
          <a:xfrm>
            <a:off x="983198" y="5390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6.1 - </a:t>
            </a:r>
            <a:r>
              <a:rPr lang="fr-FR" sz="1000" dirty="0" err="1"/>
              <a:t>Adding</a:t>
            </a:r>
            <a:r>
              <a:rPr lang="fr-FR" sz="1000" dirty="0"/>
              <a:t> custom </a:t>
            </a:r>
            <a:r>
              <a:rPr lang="fr-FR" sz="1000" dirty="0" err="1"/>
              <a:t>geotagged</a:t>
            </a:r>
            <a:r>
              <a:rPr lang="fr-FR" sz="1000" dirty="0"/>
              <a:t> content</a:t>
            </a:r>
          </a:p>
        </p:txBody>
      </p:sp>
      <p:sp>
        <p:nvSpPr>
          <p:cNvPr id="22" name="Espace réservé du texte 5"/>
          <p:cNvSpPr>
            <a:spLocks noGrp="1"/>
          </p:cNvSpPr>
          <p:nvPr>
            <p:ph type="body" sz="quarter" idx="14"/>
          </p:nvPr>
        </p:nvSpPr>
        <p:spPr>
          <a:xfrm>
            <a:off x="442914" y="1024969"/>
            <a:ext cx="8207900" cy="3458131"/>
          </a:xfrm>
        </p:spPr>
        <p:txBody>
          <a:bodyPr>
            <a:normAutofit/>
          </a:bodyPr>
          <a:lstStyle/>
          <a:p>
            <a:pPr lvl="0">
              <a:spcAft>
                <a:spcPts val="1800"/>
              </a:spcAft>
            </a:pPr>
            <a:r>
              <a:rPr lang="en-US" sz="1100" dirty="0" err="1"/>
              <a:t>VieWTerra</a:t>
            </a:r>
            <a:r>
              <a:rPr lang="en-US" sz="1100" dirty="0"/>
              <a:t> Evolution allows you to plant information stacks and/or pins at any location of your choosing. The pins and stacks are planted at </a:t>
            </a:r>
            <a:r>
              <a:rPr lang="en-US" sz="1100" dirty="0" err="1"/>
              <a:t>lon</a:t>
            </a:r>
            <a:r>
              <a:rPr lang="en-US" sz="1100" dirty="0"/>
              <a:t>/</a:t>
            </a:r>
            <a:r>
              <a:rPr lang="en-US" sz="1100" dirty="0" err="1"/>
              <a:t>lat</a:t>
            </a:r>
            <a:r>
              <a:rPr lang="en-US" sz="1100" dirty="0"/>
              <a:t> coordinates at a certain altitude. An angle of view at a certain set of coordinates is associated with each pin.</a:t>
            </a:r>
            <a:br>
              <a:rPr lang="en-US" sz="1100" dirty="0"/>
            </a:br>
            <a:br>
              <a:rPr lang="en-US" sz="800" dirty="0"/>
            </a:br>
            <a:r>
              <a:rPr lang="en-US" sz="1000" dirty="0"/>
              <a:t>The information stacks are made out of cubes which are stacked on of top of the other if they are situated at the same set of coordinates. Each cube represents a file that can be displayed in a floating window and/or on a panel. Several documents can be opened at the same time. The different types of files that can be displayed are:</a:t>
            </a:r>
            <a:br>
              <a:rPr lang="en-US" sz="1000" dirty="0"/>
            </a:br>
            <a:br>
              <a:rPr lang="en-US" sz="600" dirty="0"/>
            </a:br>
            <a:r>
              <a:rPr lang="en-US" sz="1000" dirty="0"/>
              <a:t>- Pdf documents</a:t>
            </a:r>
            <a:br>
              <a:rPr lang="en-US" sz="1000" dirty="0"/>
            </a:br>
            <a:r>
              <a:rPr lang="en-US" sz="1000" dirty="0"/>
              <a:t>- Videos</a:t>
            </a:r>
            <a:br>
              <a:rPr lang="en-US" sz="1000" dirty="0"/>
            </a:br>
            <a:r>
              <a:rPr lang="en-US" sz="1000" dirty="0"/>
              <a:t>- Audio recordings</a:t>
            </a:r>
            <a:br>
              <a:rPr lang="en-US" sz="1000" dirty="0"/>
            </a:br>
            <a:r>
              <a:rPr lang="en-US" sz="1000" dirty="0"/>
              <a:t>- Photos</a:t>
            </a:r>
            <a:br>
              <a:rPr lang="en-US" sz="1000" dirty="0"/>
            </a:br>
            <a:r>
              <a:rPr lang="en-US" sz="1000" dirty="0"/>
              <a:t>- 3D objects</a:t>
            </a:r>
            <a:br>
              <a:rPr lang="en-US" sz="1000" dirty="0"/>
            </a:br>
            <a:br>
              <a:rPr lang="en-US" sz="600" dirty="0"/>
            </a:br>
            <a:r>
              <a:rPr lang="en-US" sz="1000" dirty="0"/>
              <a:t>Easy and fast integration of multiple assets: shapefiles, </a:t>
            </a:r>
            <a:r>
              <a:rPr lang="en-US" sz="1000" dirty="0" err="1"/>
              <a:t>cvs</a:t>
            </a:r>
            <a:r>
              <a:rPr lang="en-US" sz="1000" dirty="0"/>
              <a:t> files, 2D map (disaster maps, evacuation routes, tactical situation, powerlines, rivers, roads … ), geotagged photos, videos, audio recordings, via simple drag &amp; drop</a:t>
            </a:r>
            <a:endParaRPr lang="en-GB" sz="1000" dirty="0"/>
          </a:p>
          <a:p>
            <a:endParaRPr lang="fr-FR" dirty="0"/>
          </a:p>
        </p:txBody>
      </p:sp>
      <p:pic>
        <p:nvPicPr>
          <p:cNvPr id="23" name="Imag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34" y="3329416"/>
            <a:ext cx="1876436" cy="1057147"/>
          </a:xfrm>
          <a:prstGeom prst="rect">
            <a:avLst/>
          </a:prstGeom>
        </p:spPr>
      </p:pic>
      <p:pic>
        <p:nvPicPr>
          <p:cNvPr id="24" name="Imag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7423" y="3329416"/>
            <a:ext cx="1876436" cy="1057147"/>
          </a:xfrm>
          <a:prstGeom prst="rect">
            <a:avLst/>
          </a:prstGeom>
        </p:spPr>
      </p:pic>
      <p:pic>
        <p:nvPicPr>
          <p:cNvPr id="26" name="Imag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1312" y="3324095"/>
            <a:ext cx="1876436" cy="1057147"/>
          </a:xfrm>
          <a:prstGeom prst="rect">
            <a:avLst/>
          </a:prstGeom>
        </p:spPr>
      </p:pic>
      <p:pic>
        <p:nvPicPr>
          <p:cNvPr id="27" name="Imag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5201" y="3324095"/>
            <a:ext cx="1876436" cy="1057147"/>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0873" y="2243353"/>
            <a:ext cx="571731" cy="571731"/>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5928" y="2240352"/>
            <a:ext cx="544217" cy="571429"/>
          </a:xfrm>
          <a:prstGeom prst="rect">
            <a:avLst/>
          </a:prstGeom>
        </p:spPr>
      </p:pic>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7158" y="2243352"/>
            <a:ext cx="571731" cy="571731"/>
          </a:xfrm>
          <a:prstGeom prst="rect">
            <a:avLst/>
          </a:prstGeom>
        </p:spPr>
      </p:pic>
      <p:pic>
        <p:nvPicPr>
          <p:cNvPr id="10" name="Imag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5844" y="2240352"/>
            <a:ext cx="571429" cy="571429"/>
          </a:xfrm>
          <a:prstGeom prst="rect">
            <a:avLst/>
          </a:prstGeom>
        </p:spPr>
      </p:pic>
      <p:pic>
        <p:nvPicPr>
          <p:cNvPr id="11" name="Imag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3385" y="2243503"/>
            <a:ext cx="571731" cy="571731"/>
          </a:xfrm>
          <a:prstGeom prst="rect">
            <a:avLst/>
          </a:prstGeom>
        </p:spPr>
      </p:pic>
      <p:pic>
        <p:nvPicPr>
          <p:cNvPr id="13" name="Imag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03734" y="2243353"/>
            <a:ext cx="571731" cy="571731"/>
          </a:xfrm>
          <a:prstGeom prst="rect">
            <a:avLst/>
          </a:prstGeom>
        </p:spPr>
      </p:pic>
    </p:spTree>
    <p:extLst>
      <p:ext uri="{BB962C8B-B14F-4D97-AF65-F5344CB8AC3E}">
        <p14:creationId xmlns:p14="http://schemas.microsoft.com/office/powerpoint/2010/main" val="413614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22</a:t>
            </a:fld>
            <a:endParaRPr lang="fr-FR"/>
          </a:p>
        </p:txBody>
      </p:sp>
      <p:sp>
        <p:nvSpPr>
          <p:cNvPr id="25"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sz="1000" dirty="0"/>
          </a:p>
        </p:txBody>
      </p:sp>
      <p:sp>
        <p:nvSpPr>
          <p:cNvPr id="15" name="Espace réservé du texte 4"/>
          <p:cNvSpPr txBox="1">
            <a:spLocks/>
          </p:cNvSpPr>
          <p:nvPr/>
        </p:nvSpPr>
        <p:spPr>
          <a:xfrm>
            <a:off x="595439" y="279894"/>
            <a:ext cx="8207775"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t>6 - </a:t>
            </a:r>
            <a:r>
              <a:rPr lang="fr-FR" sz="1200" dirty="0"/>
              <a:t>Building </a:t>
            </a:r>
            <a:r>
              <a:rPr lang="fr-FR" sz="1200" dirty="0" err="1"/>
              <a:t>one’s</a:t>
            </a:r>
            <a:r>
              <a:rPr lang="fr-FR" sz="1200" dirty="0"/>
              <a:t> </a:t>
            </a:r>
            <a:r>
              <a:rPr lang="fr-FR" sz="1200" dirty="0" err="1"/>
              <a:t>own</a:t>
            </a:r>
            <a:r>
              <a:rPr lang="fr-FR" sz="1200" dirty="0"/>
              <a:t> GIS: </a:t>
            </a:r>
          </a:p>
          <a:p>
            <a:endParaRPr lang="en-US" sz="1200" dirty="0"/>
          </a:p>
        </p:txBody>
      </p:sp>
      <p:sp>
        <p:nvSpPr>
          <p:cNvPr id="21" name="Espace réservé du texte 4"/>
          <p:cNvSpPr txBox="1">
            <a:spLocks/>
          </p:cNvSpPr>
          <p:nvPr/>
        </p:nvSpPr>
        <p:spPr>
          <a:xfrm>
            <a:off x="983198" y="5390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6.2 - </a:t>
            </a:r>
            <a:r>
              <a:rPr lang="fr-FR" sz="1000" dirty="0" err="1"/>
              <a:t>Displaying</a:t>
            </a:r>
            <a:r>
              <a:rPr lang="fr-FR" sz="1000" dirty="0"/>
              <a:t> photos </a:t>
            </a:r>
            <a:r>
              <a:rPr lang="fr-FR" sz="1000" dirty="0" err="1"/>
              <a:t>into</a:t>
            </a:r>
            <a:r>
              <a:rPr lang="fr-FR" sz="1000" dirty="0"/>
              <a:t> the 3D</a:t>
            </a:r>
          </a:p>
        </p:txBody>
      </p:sp>
      <p:sp>
        <p:nvSpPr>
          <p:cNvPr id="22" name="Espace réservé du texte 5"/>
          <p:cNvSpPr>
            <a:spLocks noGrp="1"/>
          </p:cNvSpPr>
          <p:nvPr>
            <p:ph type="body" sz="quarter" idx="14"/>
          </p:nvPr>
        </p:nvSpPr>
        <p:spPr>
          <a:xfrm>
            <a:off x="442914" y="950629"/>
            <a:ext cx="8207900" cy="3532472"/>
          </a:xfrm>
        </p:spPr>
        <p:txBody>
          <a:bodyPr>
            <a:normAutofit/>
          </a:bodyPr>
          <a:lstStyle/>
          <a:p>
            <a:r>
              <a:rPr lang="en-US" sz="1100" dirty="0" err="1"/>
              <a:t>VieWTerra</a:t>
            </a:r>
            <a:r>
              <a:rPr lang="en-US" sz="1100" dirty="0"/>
              <a:t> Evolution allows insert a real photograph into the 3D Window</a:t>
            </a:r>
            <a:br>
              <a:rPr lang="en-US" sz="1100" dirty="0"/>
            </a:br>
            <a:br>
              <a:rPr lang="en-US" sz="800" dirty="0"/>
            </a:br>
            <a:r>
              <a:rPr lang="en-US" sz="1000" b="1" dirty="0"/>
              <a:t>Menu: Insert photo into 3D</a:t>
            </a:r>
            <a:endParaRPr lang="fr-FR" sz="1000" b="1" dirty="0"/>
          </a:p>
          <a:p>
            <a:pPr lvl="0"/>
            <a:r>
              <a:rPr lang="en-US" sz="1000" dirty="0"/>
              <a:t>- Blend the photograph with the 3D, thanks to the Blend slider</a:t>
            </a:r>
            <a:endParaRPr lang="fr-FR" sz="1000" dirty="0"/>
          </a:p>
          <a:p>
            <a:pPr lvl="0"/>
            <a:r>
              <a:rPr lang="en-US" sz="1000" dirty="0"/>
              <a:t>- Display the 3D layer including objects over the real photograph by checking the Photo mask checkbox.</a:t>
            </a:r>
            <a:endParaRPr lang="fr-FR" sz="1000" dirty="0"/>
          </a:p>
          <a:p>
            <a:r>
              <a:rPr lang="en-US" sz="1000" dirty="0"/>
              <a:t>- Put the camera (moving into the 3D view) back into the original photograph’s angle/position by using the Align button</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460" y="2103738"/>
            <a:ext cx="4136439" cy="2324679"/>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864" y="2103739"/>
            <a:ext cx="4130987" cy="2321614"/>
          </a:xfrm>
          <a:prstGeom prst="rect">
            <a:avLst/>
          </a:prstGeom>
        </p:spPr>
      </p:pic>
    </p:spTree>
    <p:extLst>
      <p:ext uri="{BB962C8B-B14F-4D97-AF65-F5344CB8AC3E}">
        <p14:creationId xmlns:p14="http://schemas.microsoft.com/office/powerpoint/2010/main" val="2645909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23</a:t>
            </a:fld>
            <a:endParaRPr lang="fr-FR"/>
          </a:p>
        </p:txBody>
      </p:sp>
      <p:sp>
        <p:nvSpPr>
          <p:cNvPr id="25"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sz="1000" dirty="0"/>
          </a:p>
        </p:txBody>
      </p:sp>
      <p:sp>
        <p:nvSpPr>
          <p:cNvPr id="15" name="Espace réservé du texte 4"/>
          <p:cNvSpPr txBox="1">
            <a:spLocks/>
          </p:cNvSpPr>
          <p:nvPr/>
        </p:nvSpPr>
        <p:spPr>
          <a:xfrm>
            <a:off x="595439" y="279894"/>
            <a:ext cx="8207775"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t>7 - </a:t>
            </a:r>
            <a:r>
              <a:rPr lang="fr-FR" sz="1200" dirty="0" err="1"/>
              <a:t>Screenshots</a:t>
            </a:r>
            <a:r>
              <a:rPr lang="fr-FR" sz="1200" dirty="0"/>
              <a:t> and </a:t>
            </a:r>
            <a:r>
              <a:rPr lang="fr-FR" sz="1200" dirty="0" err="1"/>
              <a:t>Video</a:t>
            </a:r>
            <a:r>
              <a:rPr lang="fr-FR" sz="1200" dirty="0"/>
              <a:t> </a:t>
            </a:r>
            <a:r>
              <a:rPr lang="fr-FR" sz="1200" dirty="0" err="1"/>
              <a:t>recording</a:t>
            </a:r>
            <a:r>
              <a:rPr lang="fr-FR" sz="1200" dirty="0"/>
              <a:t> mode</a:t>
            </a:r>
            <a:endParaRPr lang="en-US" sz="1200" dirty="0"/>
          </a:p>
        </p:txBody>
      </p:sp>
      <p:sp>
        <p:nvSpPr>
          <p:cNvPr id="9" name="Espace réservé du texte 5"/>
          <p:cNvSpPr>
            <a:spLocks noGrp="1"/>
          </p:cNvSpPr>
          <p:nvPr>
            <p:ph type="body" sz="quarter" idx="14"/>
          </p:nvPr>
        </p:nvSpPr>
        <p:spPr>
          <a:xfrm>
            <a:off x="442915" y="584791"/>
            <a:ext cx="6150042" cy="3898310"/>
          </a:xfrm>
        </p:spPr>
        <p:txBody>
          <a:bodyPr>
            <a:normAutofit/>
          </a:bodyPr>
          <a:lstStyle/>
          <a:p>
            <a:pPr lvl="0">
              <a:spcAft>
                <a:spcPts val="1800"/>
              </a:spcAft>
            </a:pPr>
            <a:r>
              <a:rPr lang="en-US" sz="1000" dirty="0"/>
              <a:t>If you click </a:t>
            </a:r>
            <a:r>
              <a:rPr lang="en-US" sz="1000" b="1" dirty="0"/>
              <a:t>File/Screenshot,</a:t>
            </a:r>
            <a:r>
              <a:rPr lang="en-US" sz="1000" dirty="0"/>
              <a:t> a screenshot will be taken of the 3D Window and placed in the </a:t>
            </a:r>
            <a:r>
              <a:rPr lang="en-US" sz="1000" b="1" dirty="0"/>
              <a:t>shots folder</a:t>
            </a:r>
            <a:r>
              <a:rPr lang="en-US" sz="1000" dirty="0"/>
              <a:t> at the root of your </a:t>
            </a:r>
            <a:r>
              <a:rPr lang="en-US" sz="1000" dirty="0" err="1"/>
              <a:t>vieWTerra</a:t>
            </a:r>
            <a:r>
              <a:rPr lang="en-US" sz="1000" dirty="0"/>
              <a:t> folder. You can choose either, take the screenshot with the User Interface or without, and set the quality of the screenshot.</a:t>
            </a:r>
            <a:br>
              <a:rPr lang="en-US" sz="1100" dirty="0"/>
            </a:br>
            <a:r>
              <a:rPr lang="en-US" sz="1000" dirty="0"/>
              <a:t>The Video Tab Page allows you to easily record videos, with or without the User Interface.</a:t>
            </a:r>
            <a:br>
              <a:rPr lang="en-US" sz="1000" dirty="0"/>
            </a:br>
            <a:br>
              <a:rPr lang="en-US" sz="1000" dirty="0"/>
            </a:br>
            <a:r>
              <a:rPr lang="en-US" sz="1000" dirty="0"/>
              <a:t>First choose the </a:t>
            </a:r>
            <a:r>
              <a:rPr lang="en-US" sz="1000" b="1" dirty="0"/>
              <a:t>desired frame rate</a:t>
            </a:r>
            <a:r>
              <a:rPr lang="en-US" sz="1000" dirty="0"/>
              <a:t>, then select the </a:t>
            </a:r>
            <a:r>
              <a:rPr lang="en-US" sz="1000" b="1" dirty="0"/>
              <a:t>video resolution</a:t>
            </a:r>
            <a:r>
              <a:rPr lang="en-US" sz="1000" dirty="0"/>
              <a:t> you would like and the </a:t>
            </a:r>
            <a:r>
              <a:rPr lang="en-US" sz="1000" b="1" dirty="0"/>
              <a:t>bit rate</a:t>
            </a:r>
            <a:r>
              <a:rPr lang="en-US" sz="1000" dirty="0"/>
              <a:t>. If you would like the </a:t>
            </a:r>
            <a:r>
              <a:rPr lang="en-US" sz="1000" b="1" dirty="0"/>
              <a:t>User Interface</a:t>
            </a:r>
            <a:r>
              <a:rPr lang="en-US" sz="1000" dirty="0"/>
              <a:t> to appear in the recorded video, please check the appropriate box in the </a:t>
            </a:r>
            <a:r>
              <a:rPr lang="en-US" sz="1000" b="1" dirty="0"/>
              <a:t>Video Options </a:t>
            </a:r>
            <a:r>
              <a:rPr lang="en-US" sz="1000" dirty="0"/>
              <a:t>pane. By checking the </a:t>
            </a:r>
            <a:r>
              <a:rPr lang="en-US" sz="1000" b="1" dirty="0"/>
              <a:t>Credits</a:t>
            </a:r>
            <a:r>
              <a:rPr lang="en-US" sz="1000" dirty="0"/>
              <a:t> box, the </a:t>
            </a:r>
            <a:r>
              <a:rPr lang="en-US" sz="1000" dirty="0" err="1"/>
              <a:t>vieWTerra</a:t>
            </a:r>
            <a:r>
              <a:rPr lang="en-US" sz="1000" dirty="0"/>
              <a:t> Evolution Credits appear at the end of the video.</a:t>
            </a:r>
            <a:br>
              <a:rPr lang="en-US" sz="1100" dirty="0"/>
            </a:br>
            <a:endParaRPr lang="en-US" sz="1100" dirty="0"/>
          </a:p>
          <a:p>
            <a:pPr lvl="0">
              <a:spcAft>
                <a:spcPts val="1800"/>
              </a:spcAft>
            </a:pPr>
            <a:br>
              <a:rPr lang="en-US" sz="1100" dirty="0"/>
            </a:br>
            <a:endParaRPr lang="en-US" sz="1100" dirty="0"/>
          </a:p>
          <a:p>
            <a:endParaRPr lang="fr-FR" dirty="0"/>
          </a:p>
        </p:txBody>
      </p:sp>
      <p:pic>
        <p:nvPicPr>
          <p:cNvPr id="10" name="Image 9"/>
          <p:cNvPicPr/>
          <p:nvPr/>
        </p:nvPicPr>
        <p:blipFill>
          <a:blip r:embed="rId2" cstate="print">
            <a:extLst>
              <a:ext uri="{28A0092B-C50C-407E-A947-70E740481C1C}">
                <a14:useLocalDpi xmlns:a14="http://schemas.microsoft.com/office/drawing/2010/main" val="0"/>
              </a:ext>
            </a:extLst>
          </a:blip>
          <a:stretch>
            <a:fillRect/>
          </a:stretch>
        </p:blipFill>
        <p:spPr>
          <a:xfrm>
            <a:off x="6732693" y="677110"/>
            <a:ext cx="2007269" cy="309384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583" y="1928357"/>
            <a:ext cx="5231218" cy="2942560"/>
          </a:xfrm>
          <a:prstGeom prst="rect">
            <a:avLst/>
          </a:prstGeom>
        </p:spPr>
      </p:pic>
    </p:spTree>
    <p:extLst>
      <p:ext uri="{BB962C8B-B14F-4D97-AF65-F5344CB8AC3E}">
        <p14:creationId xmlns:p14="http://schemas.microsoft.com/office/powerpoint/2010/main" val="3473787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24</a:t>
            </a:fld>
            <a:endParaRPr lang="fr-FR"/>
          </a:p>
        </p:txBody>
      </p:sp>
      <p:sp>
        <p:nvSpPr>
          <p:cNvPr id="5" name="Espace réservé du texte 4"/>
          <p:cNvSpPr>
            <a:spLocks noGrp="1"/>
          </p:cNvSpPr>
          <p:nvPr>
            <p:ph type="body" sz="quarter" idx="13"/>
          </p:nvPr>
        </p:nvSpPr>
        <p:spPr>
          <a:xfrm>
            <a:off x="443039" y="127494"/>
            <a:ext cx="8207775" cy="259167"/>
          </a:xfrm>
        </p:spPr>
        <p:txBody>
          <a:bodyPr/>
          <a:lstStyle/>
          <a:p>
            <a:r>
              <a:rPr lang="en-US" sz="1200" dirty="0"/>
              <a:t>8 - </a:t>
            </a:r>
            <a:r>
              <a:rPr lang="fr-FR" sz="1200" dirty="0"/>
              <a:t>Trial </a:t>
            </a:r>
            <a:r>
              <a:rPr lang="fr-FR" sz="1200" dirty="0" err="1"/>
              <a:t>Austria</a:t>
            </a:r>
            <a:r>
              <a:rPr lang="fr-FR" sz="1200" dirty="0"/>
              <a:t> </a:t>
            </a:r>
            <a:r>
              <a:rPr lang="fr-FR" sz="1200" dirty="0" err="1"/>
              <a:t>assets</a:t>
            </a:r>
            <a:r>
              <a:rPr lang="fr-FR" sz="1200" dirty="0"/>
              <a:t>/</a:t>
            </a:r>
            <a:r>
              <a:rPr lang="fr-FR" sz="1200" dirty="0" err="1"/>
              <a:t>functions</a:t>
            </a:r>
            <a:endParaRPr lang="en-US" sz="12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928" y="551079"/>
            <a:ext cx="7466628" cy="4085514"/>
          </a:xfrm>
          <a:prstGeom prst="rect">
            <a:avLst/>
          </a:prstGeom>
        </p:spPr>
      </p:pic>
    </p:spTree>
    <p:extLst>
      <p:ext uri="{BB962C8B-B14F-4D97-AF65-F5344CB8AC3E}">
        <p14:creationId xmlns:p14="http://schemas.microsoft.com/office/powerpoint/2010/main" val="1450039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25</a:t>
            </a:fld>
            <a:endParaRPr lang="fr-FR"/>
          </a:p>
        </p:txBody>
      </p:sp>
      <p:sp>
        <p:nvSpPr>
          <p:cNvPr id="6" name="Espace réservé du texte 5"/>
          <p:cNvSpPr>
            <a:spLocks noGrp="1"/>
          </p:cNvSpPr>
          <p:nvPr>
            <p:ph type="body" sz="quarter" idx="14"/>
          </p:nvPr>
        </p:nvSpPr>
        <p:spPr>
          <a:xfrm>
            <a:off x="442913" y="752421"/>
            <a:ext cx="8294687" cy="3730679"/>
          </a:xfrm>
        </p:spPr>
        <p:txBody>
          <a:bodyPr>
            <a:normAutofit/>
          </a:bodyPr>
          <a:lstStyle/>
          <a:p>
            <a:r>
              <a:rPr lang="en-US" sz="800" dirty="0"/>
              <a:t>1 - Plug the </a:t>
            </a:r>
            <a:r>
              <a:rPr lang="en-US" sz="800" dirty="0" err="1"/>
              <a:t>vieWTerra</a:t>
            </a:r>
            <a:r>
              <a:rPr lang="en-US" sz="800" dirty="0"/>
              <a:t> Evolution dongle (USB3 preferably)					2- Wait for the </a:t>
            </a:r>
            <a:r>
              <a:rPr lang="en-US" sz="800" dirty="0" err="1"/>
              <a:t>RestService</a:t>
            </a:r>
            <a:r>
              <a:rPr lang="en-US" sz="800" dirty="0"/>
              <a:t> initialization (about 20-30 sec)</a:t>
            </a:r>
          </a:p>
          <a:p>
            <a:r>
              <a:rPr lang="en-US" sz="800" dirty="0"/>
              <a:t>Execute testbed/</a:t>
            </a:r>
            <a:r>
              <a:rPr lang="en-US" sz="800" dirty="0" err="1"/>
              <a:t>test_bed_service</a:t>
            </a:r>
            <a:r>
              <a:rPr lang="en-US" sz="800" dirty="0"/>
              <a:t>-master/executable/startTestbedRestService.bat</a:t>
            </a:r>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r>
              <a:rPr lang="en-US" sz="800" dirty="0"/>
              <a:t>3 - Run </a:t>
            </a:r>
            <a:r>
              <a:rPr lang="en-US" sz="800" dirty="0" err="1"/>
              <a:t>vieWTerra</a:t>
            </a:r>
            <a:r>
              <a:rPr lang="en-US" sz="800" dirty="0"/>
              <a:t> Evolution (vieWTerraVS15.exe icon)   					   4- wait for the “Connection to testbed OK” message into trace window</a:t>
            </a:r>
          </a:p>
        </p:txBody>
      </p:sp>
      <p:sp>
        <p:nvSpPr>
          <p:cNvPr id="7" name="Espace réservé du texte 4"/>
          <p:cNvSpPr>
            <a:spLocks noGrp="1"/>
          </p:cNvSpPr>
          <p:nvPr>
            <p:ph type="body" sz="quarter" idx="13"/>
          </p:nvPr>
        </p:nvSpPr>
        <p:spPr>
          <a:xfrm>
            <a:off x="443039" y="127494"/>
            <a:ext cx="8207775" cy="259167"/>
          </a:xfrm>
        </p:spPr>
        <p:txBody>
          <a:bodyPr/>
          <a:lstStyle/>
          <a:p>
            <a:r>
              <a:rPr lang="en-US" sz="1200" dirty="0"/>
              <a:t>8 - </a:t>
            </a:r>
            <a:r>
              <a:rPr lang="fr-FR" sz="1200" dirty="0"/>
              <a:t>Trial </a:t>
            </a:r>
            <a:r>
              <a:rPr lang="fr-FR" sz="1200" dirty="0" err="1"/>
              <a:t>Austria</a:t>
            </a:r>
            <a:r>
              <a:rPr lang="fr-FR" sz="1200" dirty="0"/>
              <a:t> </a:t>
            </a:r>
            <a:r>
              <a:rPr lang="fr-FR" sz="1200" dirty="0" err="1"/>
              <a:t>assets</a:t>
            </a:r>
            <a:r>
              <a:rPr lang="fr-FR" sz="1200" dirty="0"/>
              <a:t> / </a:t>
            </a:r>
            <a:r>
              <a:rPr lang="fr-FR" sz="1200" dirty="0" err="1"/>
              <a:t>functions</a:t>
            </a:r>
            <a:endParaRPr lang="en-US" sz="1200" dirty="0"/>
          </a:p>
          <a:p>
            <a:endParaRPr lang="en-US" sz="1200" dirty="0"/>
          </a:p>
        </p:txBody>
      </p:sp>
      <p:sp>
        <p:nvSpPr>
          <p:cNvPr id="8"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8.1 - </a:t>
            </a:r>
            <a:r>
              <a:rPr lang="fr-FR" sz="1000" dirty="0"/>
              <a:t>Connection to the test-</a:t>
            </a:r>
            <a:r>
              <a:rPr lang="fr-FR" sz="1000" dirty="0" err="1"/>
              <a:t>bed</a:t>
            </a:r>
            <a:r>
              <a:rPr lang="fr-FR" sz="1000" dirty="0"/>
              <a:t> </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52" y="1116137"/>
            <a:ext cx="3030529" cy="1704672"/>
          </a:xfrm>
          <a:prstGeom prst="rect">
            <a:avLst/>
          </a:prstGeom>
        </p:spPr>
      </p:pic>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576" y="1116137"/>
            <a:ext cx="3065474" cy="1724329"/>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852" y="3220785"/>
            <a:ext cx="1529884" cy="1529884"/>
          </a:xfrm>
          <a:prstGeom prst="rect">
            <a:avLst/>
          </a:prstGeom>
        </p:spPr>
      </p:pic>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6673" y="3220785"/>
            <a:ext cx="2719793" cy="1529884"/>
          </a:xfrm>
          <a:prstGeom prst="rect">
            <a:avLst/>
          </a:prstGeom>
        </p:spPr>
      </p:pic>
      <p:pic>
        <p:nvPicPr>
          <p:cNvPr id="16" name="Imag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404" y="3220785"/>
            <a:ext cx="2790088" cy="1526652"/>
          </a:xfrm>
          <a:prstGeom prst="rect">
            <a:avLst/>
          </a:prstGeom>
        </p:spPr>
      </p:pic>
    </p:spTree>
    <p:extLst>
      <p:ext uri="{BB962C8B-B14F-4D97-AF65-F5344CB8AC3E}">
        <p14:creationId xmlns:p14="http://schemas.microsoft.com/office/powerpoint/2010/main" val="170482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26</a:t>
            </a:fld>
            <a:endParaRPr lang="fr-FR"/>
          </a:p>
        </p:txBody>
      </p:sp>
      <p:sp>
        <p:nvSpPr>
          <p:cNvPr id="6" name="Espace réservé du texte 5"/>
          <p:cNvSpPr>
            <a:spLocks noGrp="1"/>
          </p:cNvSpPr>
          <p:nvPr>
            <p:ph type="body" sz="quarter" idx="14"/>
          </p:nvPr>
        </p:nvSpPr>
        <p:spPr>
          <a:xfrm>
            <a:off x="442913" y="752421"/>
            <a:ext cx="8294687" cy="3730679"/>
          </a:xfrm>
        </p:spPr>
        <p:txBody>
          <a:bodyPr>
            <a:normAutofit/>
          </a:bodyPr>
          <a:lstStyle/>
          <a:p>
            <a:r>
              <a:rPr lang="fr-FR" sz="800" dirty="0"/>
              <a:t> </a:t>
            </a:r>
          </a:p>
        </p:txBody>
      </p:sp>
      <p:sp>
        <p:nvSpPr>
          <p:cNvPr id="7" name="Espace réservé du texte 4"/>
          <p:cNvSpPr>
            <a:spLocks noGrp="1"/>
          </p:cNvSpPr>
          <p:nvPr>
            <p:ph type="body" sz="quarter" idx="13"/>
          </p:nvPr>
        </p:nvSpPr>
        <p:spPr>
          <a:xfrm>
            <a:off x="443039" y="127494"/>
            <a:ext cx="8207775" cy="259167"/>
          </a:xfrm>
        </p:spPr>
        <p:txBody>
          <a:bodyPr/>
          <a:lstStyle/>
          <a:p>
            <a:r>
              <a:rPr lang="en-US" sz="1200" dirty="0"/>
              <a:t>8 - </a:t>
            </a:r>
            <a:r>
              <a:rPr lang="fr-FR" sz="1200" dirty="0"/>
              <a:t>Trial </a:t>
            </a:r>
            <a:r>
              <a:rPr lang="fr-FR" sz="1200" dirty="0" err="1"/>
              <a:t>Austria</a:t>
            </a:r>
            <a:r>
              <a:rPr lang="fr-FR" sz="1200" dirty="0"/>
              <a:t> </a:t>
            </a:r>
            <a:r>
              <a:rPr lang="fr-FR" sz="1200" dirty="0" err="1"/>
              <a:t>assets</a:t>
            </a:r>
            <a:r>
              <a:rPr lang="fr-FR" sz="1200" dirty="0"/>
              <a:t> / </a:t>
            </a:r>
            <a:r>
              <a:rPr lang="fr-FR" sz="1200" dirty="0" err="1"/>
              <a:t>functions</a:t>
            </a:r>
            <a:endParaRPr lang="en-US" sz="1200" dirty="0"/>
          </a:p>
          <a:p>
            <a:endParaRPr lang="en-US" sz="1200" dirty="0"/>
          </a:p>
        </p:txBody>
      </p:sp>
      <p:sp>
        <p:nvSpPr>
          <p:cNvPr id="8"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8.2 - </a:t>
            </a:r>
            <a:r>
              <a:rPr lang="fr-FR" sz="1000" dirty="0"/>
              <a:t>Trace </a:t>
            </a:r>
            <a:r>
              <a:rPr lang="fr-FR" sz="1000" dirty="0" err="1"/>
              <a:t>window</a:t>
            </a:r>
            <a:r>
              <a:rPr lang="fr-FR" sz="1000" dirty="0"/>
              <a:t> AND </a:t>
            </a:r>
            <a:r>
              <a:rPr lang="fr-FR" sz="1000" dirty="0" err="1"/>
              <a:t>pINS</a:t>
            </a:r>
            <a:endParaRPr lang="fr-FR" sz="1000"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7763" y="973788"/>
            <a:ext cx="5322499" cy="2915773"/>
          </a:xfrm>
          <a:prstGeom prst="rect">
            <a:avLst/>
          </a:prstGeom>
        </p:spPr>
      </p:pic>
      <p:sp>
        <p:nvSpPr>
          <p:cNvPr id="5" name="ZoneTexte 4"/>
          <p:cNvSpPr txBox="1"/>
          <p:nvPr/>
        </p:nvSpPr>
        <p:spPr>
          <a:xfrm>
            <a:off x="367882" y="904995"/>
            <a:ext cx="3033453" cy="3440942"/>
          </a:xfrm>
          <a:prstGeom prst="rect">
            <a:avLst/>
          </a:prstGeom>
          <a:noFill/>
        </p:spPr>
        <p:txBody>
          <a:bodyPr wrap="square" rtlCol="0">
            <a:spAutoFit/>
          </a:bodyPr>
          <a:lstStyle/>
          <a:p>
            <a:pPr lvl="0" algn="just">
              <a:spcBef>
                <a:spcPct val="20000"/>
              </a:spcBef>
              <a:buClr>
                <a:srgbClr val="00497E"/>
              </a:buClr>
            </a:pPr>
            <a:r>
              <a:rPr lang="fr-FR" sz="800" dirty="0">
                <a:solidFill>
                  <a:prstClr val="black"/>
                </a:solidFill>
                <a:latin typeface="Brandon Text Medium" pitchFamily="34" charset="0"/>
              </a:rPr>
              <a:t>The Trace </a:t>
            </a:r>
            <a:r>
              <a:rPr lang="fr-FR" sz="800" dirty="0" err="1">
                <a:solidFill>
                  <a:prstClr val="black"/>
                </a:solidFill>
                <a:latin typeface="Brandon Text Medium" pitchFamily="34" charset="0"/>
              </a:rPr>
              <a:t>window</a:t>
            </a:r>
            <a:r>
              <a:rPr lang="fr-FR" sz="800" dirty="0">
                <a:solidFill>
                  <a:prstClr val="black"/>
                </a:solidFill>
                <a:latin typeface="Brandon Text Medium" pitchFamily="34" charset="0"/>
              </a:rPr>
              <a:t> displays the </a:t>
            </a:r>
            <a:r>
              <a:rPr lang="fr-FR" sz="800" dirty="0" err="1">
                <a:solidFill>
                  <a:prstClr val="black"/>
                </a:solidFill>
                <a:latin typeface="Brandon Text Medium" pitchFamily="34" charset="0"/>
              </a:rPr>
              <a:t>latest</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received</a:t>
            </a:r>
            <a:r>
              <a:rPr lang="fr-FR" sz="800" dirty="0">
                <a:solidFill>
                  <a:prstClr val="black"/>
                </a:solidFill>
                <a:latin typeface="Brandon Text Medium" pitchFamily="34" charset="0"/>
              </a:rPr>
              <a:t> messages. </a:t>
            </a:r>
            <a:br>
              <a:rPr lang="fr-FR" sz="800" dirty="0">
                <a:solidFill>
                  <a:prstClr val="black"/>
                </a:solidFill>
                <a:latin typeface="Brandon Text Medium" pitchFamily="34" charset="0"/>
              </a:rPr>
            </a:br>
            <a:r>
              <a:rPr lang="fr-FR" sz="800" dirty="0">
                <a:solidFill>
                  <a:prstClr val="black"/>
                </a:solidFill>
                <a:latin typeface="Brandon Text Medium" pitchFamily="34" charset="0"/>
              </a:rPr>
              <a:t>The </a:t>
            </a:r>
            <a:r>
              <a:rPr lang="fr-FR" sz="800" dirty="0" err="1">
                <a:solidFill>
                  <a:prstClr val="black"/>
                </a:solidFill>
                <a:latin typeface="Brandon Text Medium" pitchFamily="34" charset="0"/>
              </a:rPr>
              <a:t>window</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can</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be</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moved</a:t>
            </a:r>
            <a:r>
              <a:rPr lang="fr-FR" sz="800" dirty="0">
                <a:solidFill>
                  <a:prstClr val="black"/>
                </a:solidFill>
                <a:latin typeface="Brandon Text Medium" pitchFamily="34" charset="0"/>
              </a:rPr>
              <a:t> (right click + move mouse), close or </a:t>
            </a:r>
            <a:r>
              <a:rPr lang="fr-FR" sz="800" dirty="0" err="1">
                <a:solidFill>
                  <a:prstClr val="black"/>
                </a:solidFill>
                <a:latin typeface="Brandon Text Medium" pitchFamily="34" charset="0"/>
              </a:rPr>
              <a:t>opened</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through</a:t>
            </a:r>
            <a:r>
              <a:rPr lang="fr-FR" sz="800" dirty="0">
                <a:solidFill>
                  <a:prstClr val="black"/>
                </a:solidFill>
                <a:latin typeface="Brandon Text Medium" pitchFamily="34" charset="0"/>
              </a:rPr>
              <a:t> the </a:t>
            </a:r>
            <a:r>
              <a:rPr lang="fr-FR" sz="800" dirty="0" err="1">
                <a:solidFill>
                  <a:prstClr val="black"/>
                </a:solidFill>
                <a:latin typeface="Brandon Text Medium" pitchFamily="34" charset="0"/>
              </a:rPr>
              <a:t>View</a:t>
            </a:r>
            <a:r>
              <a:rPr lang="fr-FR" sz="800" dirty="0">
                <a:solidFill>
                  <a:prstClr val="black"/>
                </a:solidFill>
                <a:latin typeface="Brandon Text Medium" pitchFamily="34" charset="0"/>
              </a:rPr>
              <a:t> Menu. </a:t>
            </a:r>
          </a:p>
          <a:p>
            <a:pPr lvl="0" algn="just">
              <a:spcBef>
                <a:spcPct val="20000"/>
              </a:spcBef>
              <a:buClr>
                <a:srgbClr val="00497E"/>
              </a:buClr>
            </a:pPr>
            <a:endParaRPr lang="fr-FR" sz="800" dirty="0">
              <a:solidFill>
                <a:prstClr val="black"/>
              </a:solidFill>
              <a:latin typeface="Brandon Text Medium" pitchFamily="34" charset="0"/>
            </a:endParaRPr>
          </a:p>
          <a:p>
            <a:pPr lvl="0" algn="just">
              <a:spcBef>
                <a:spcPct val="20000"/>
              </a:spcBef>
              <a:buClr>
                <a:srgbClr val="00497E"/>
              </a:buClr>
            </a:pPr>
            <a:r>
              <a:rPr lang="fr-FR" sz="800" dirty="0">
                <a:solidFill>
                  <a:prstClr val="black"/>
                </a:solidFill>
                <a:latin typeface="Brandon Text Medium" pitchFamily="34" charset="0"/>
              </a:rPr>
              <a:t>One 3D Pin </a:t>
            </a:r>
            <a:r>
              <a:rPr lang="fr-FR" sz="800" dirty="0" err="1">
                <a:solidFill>
                  <a:prstClr val="black"/>
                </a:solidFill>
                <a:latin typeface="Brandon Text Medium" pitchFamily="34" charset="0"/>
              </a:rPr>
              <a:t>is</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attached</a:t>
            </a:r>
            <a:r>
              <a:rPr lang="fr-FR" sz="800" dirty="0">
                <a:solidFill>
                  <a:prstClr val="black"/>
                </a:solidFill>
                <a:latin typeface="Brandon Text Medium" pitchFamily="34" charset="0"/>
              </a:rPr>
              <a:t> to </a:t>
            </a:r>
            <a:r>
              <a:rPr lang="fr-FR" sz="800" dirty="0" err="1">
                <a:solidFill>
                  <a:prstClr val="black"/>
                </a:solidFill>
                <a:latin typeface="Brandon Text Medium" pitchFamily="34" charset="0"/>
              </a:rPr>
              <a:t>each</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CrowdTasker</a:t>
            </a:r>
            <a:r>
              <a:rPr lang="fr-FR" sz="800" dirty="0">
                <a:solidFill>
                  <a:prstClr val="black"/>
                </a:solidFill>
                <a:latin typeface="Brandon Text Medium" pitchFamily="34" charset="0"/>
              </a:rPr>
              <a:t> and ASIGN message, </a:t>
            </a:r>
            <a:r>
              <a:rPr lang="fr-FR" sz="800" dirty="0" err="1">
                <a:solidFill>
                  <a:prstClr val="black"/>
                </a:solidFill>
                <a:latin typeface="Brandon Text Medium" pitchFamily="34" charset="0"/>
              </a:rPr>
              <a:t>showing</a:t>
            </a:r>
            <a:r>
              <a:rPr lang="fr-FR" sz="800" dirty="0">
                <a:solidFill>
                  <a:prstClr val="black"/>
                </a:solidFill>
                <a:latin typeface="Brandon Text Medium" pitchFamily="34" charset="0"/>
              </a:rPr>
              <a:t> the GPS location of the message. </a:t>
            </a:r>
            <a:br>
              <a:rPr lang="fr-FR" sz="800" dirty="0">
                <a:solidFill>
                  <a:prstClr val="black"/>
                </a:solidFill>
                <a:latin typeface="Brandon Text Medium" pitchFamily="34" charset="0"/>
              </a:rPr>
            </a:br>
            <a:r>
              <a:rPr lang="fr-FR" sz="800" dirty="0">
                <a:solidFill>
                  <a:prstClr val="black"/>
                </a:solidFill>
                <a:latin typeface="Brandon Text Medium" pitchFamily="34" charset="0"/>
              </a:rPr>
              <a:t>Yellow Pins </a:t>
            </a:r>
            <a:r>
              <a:rPr lang="fr-FR" sz="800" dirty="0" err="1">
                <a:solidFill>
                  <a:prstClr val="black"/>
                </a:solidFill>
                <a:latin typeface="Brandon Text Medium" pitchFamily="34" charset="0"/>
              </a:rPr>
              <a:t>define</a:t>
            </a:r>
            <a:r>
              <a:rPr lang="fr-FR" sz="800" dirty="0">
                <a:solidFill>
                  <a:prstClr val="black"/>
                </a:solidFill>
                <a:latin typeface="Brandon Text Medium" pitchFamily="34" charset="0"/>
              </a:rPr>
              <a:t> ASIGN messages (3D photos or Mission/Danger zone areas). Blue Pins </a:t>
            </a:r>
            <a:r>
              <a:rPr lang="fr-FR" sz="800" dirty="0" err="1">
                <a:solidFill>
                  <a:prstClr val="black"/>
                </a:solidFill>
                <a:latin typeface="Brandon Text Medium" pitchFamily="34" charset="0"/>
              </a:rPr>
              <a:t>define</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CrowdTasker</a:t>
            </a:r>
            <a:r>
              <a:rPr lang="fr-FR" sz="800" dirty="0">
                <a:solidFill>
                  <a:prstClr val="black"/>
                </a:solidFill>
                <a:latin typeface="Brandon Text Medium" pitchFamily="34" charset="0"/>
              </a:rPr>
              <a:t> messages (</a:t>
            </a:r>
            <a:r>
              <a:rPr lang="fr-FR" sz="800" dirty="0" err="1">
                <a:solidFill>
                  <a:prstClr val="black"/>
                </a:solidFill>
                <a:latin typeface="Brandon Text Medium" pitchFamily="34" charset="0"/>
              </a:rPr>
              <a:t>geotagged</a:t>
            </a:r>
            <a:r>
              <a:rPr lang="fr-FR" sz="800" dirty="0">
                <a:solidFill>
                  <a:prstClr val="black"/>
                </a:solidFill>
                <a:latin typeface="Brandon Text Medium" pitchFamily="34" charset="0"/>
              </a:rPr>
              <a:t> photos or Mission/Danger zone areas). The User </a:t>
            </a:r>
            <a:r>
              <a:rPr lang="fr-FR" sz="800" dirty="0" err="1">
                <a:solidFill>
                  <a:prstClr val="black"/>
                </a:solidFill>
                <a:latin typeface="Brandon Text Medium" pitchFamily="34" charset="0"/>
              </a:rPr>
              <a:t>can</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pass</a:t>
            </a:r>
            <a:r>
              <a:rPr lang="fr-FR" sz="800" dirty="0">
                <a:solidFill>
                  <a:prstClr val="black"/>
                </a:solidFill>
                <a:latin typeface="Brandon Text Medium" pitchFamily="34" charset="0"/>
              </a:rPr>
              <a:t> the mouse on </a:t>
            </a:r>
            <a:r>
              <a:rPr lang="fr-FR" sz="800" dirty="0" err="1">
                <a:solidFill>
                  <a:prstClr val="black"/>
                </a:solidFill>
                <a:latin typeface="Brandon Text Medium" pitchFamily="34" charset="0"/>
              </a:rPr>
              <a:t>every</a:t>
            </a:r>
            <a:r>
              <a:rPr lang="fr-FR" sz="800" dirty="0">
                <a:solidFill>
                  <a:prstClr val="black"/>
                </a:solidFill>
                <a:latin typeface="Brandon Text Medium" pitchFamily="34" charset="0"/>
              </a:rPr>
              <a:t> Pin </a:t>
            </a:r>
            <a:r>
              <a:rPr lang="fr-FR" sz="800" dirty="0" err="1">
                <a:solidFill>
                  <a:prstClr val="black"/>
                </a:solidFill>
                <a:latin typeface="Brandon Text Medium" pitchFamily="34" charset="0"/>
              </a:rPr>
              <a:t>into</a:t>
            </a:r>
            <a:r>
              <a:rPr lang="fr-FR" sz="800" dirty="0">
                <a:solidFill>
                  <a:prstClr val="black"/>
                </a:solidFill>
                <a:latin typeface="Brandon Text Medium" pitchFamily="34" charset="0"/>
              </a:rPr>
              <a:t> the 3D and </a:t>
            </a:r>
            <a:r>
              <a:rPr lang="fr-FR" sz="800" dirty="0" err="1">
                <a:solidFill>
                  <a:prstClr val="black"/>
                </a:solidFill>
                <a:latin typeface="Brandon Text Medium" pitchFamily="34" charset="0"/>
              </a:rPr>
              <a:t>highlight</a:t>
            </a:r>
            <a:r>
              <a:rPr lang="fr-FR" sz="800" dirty="0">
                <a:solidFill>
                  <a:prstClr val="black"/>
                </a:solidFill>
                <a:latin typeface="Brandon Text Medium" pitchFamily="34" charset="0"/>
              </a:rPr>
              <a:t> the </a:t>
            </a:r>
            <a:r>
              <a:rPr lang="fr-FR" sz="800" dirty="0" err="1">
                <a:solidFill>
                  <a:prstClr val="black"/>
                </a:solidFill>
                <a:latin typeface="Brandon Text Medium" pitchFamily="34" charset="0"/>
              </a:rPr>
              <a:t>corresponding</a:t>
            </a:r>
            <a:r>
              <a:rPr lang="fr-FR" sz="800" dirty="0">
                <a:solidFill>
                  <a:prstClr val="black"/>
                </a:solidFill>
                <a:latin typeface="Brandon Text Medium" pitchFamily="34" charset="0"/>
              </a:rPr>
              <a:t> message. By </a:t>
            </a:r>
            <a:r>
              <a:rPr lang="fr-FR" sz="800" dirty="0" err="1">
                <a:solidFill>
                  <a:prstClr val="black"/>
                </a:solidFill>
                <a:latin typeface="Brandon Text Medium" pitchFamily="34" charset="0"/>
              </a:rPr>
              <a:t>left-clicking</a:t>
            </a:r>
            <a:r>
              <a:rPr lang="fr-FR" sz="800" dirty="0">
                <a:solidFill>
                  <a:prstClr val="black"/>
                </a:solidFill>
                <a:latin typeface="Brandon Text Medium" pitchFamily="34" charset="0"/>
              </a:rPr>
              <a:t> on a Pin, the 3D </a:t>
            </a:r>
            <a:r>
              <a:rPr lang="fr-FR" sz="800" dirty="0" err="1">
                <a:solidFill>
                  <a:prstClr val="black"/>
                </a:solidFill>
                <a:latin typeface="Brandon Text Medium" pitchFamily="34" charset="0"/>
              </a:rPr>
              <a:t>view</a:t>
            </a:r>
            <a:r>
              <a:rPr lang="fr-FR" sz="800" dirty="0">
                <a:solidFill>
                  <a:prstClr val="black"/>
                </a:solidFill>
                <a:latin typeface="Brandon Text Medium" pitchFamily="34" charset="0"/>
              </a:rPr>
              <a:t> (camera) </a:t>
            </a:r>
            <a:r>
              <a:rPr lang="fr-FR" sz="800" dirty="0" err="1">
                <a:solidFill>
                  <a:prstClr val="black"/>
                </a:solidFill>
                <a:latin typeface="Brandon Text Medium" pitchFamily="34" charset="0"/>
              </a:rPr>
              <a:t>is</a:t>
            </a:r>
            <a:r>
              <a:rPr lang="fr-FR" sz="800" dirty="0">
                <a:solidFill>
                  <a:prstClr val="black"/>
                </a:solidFill>
                <a:latin typeface="Brandon Text Medium" pitchFamily="34" charset="0"/>
              </a:rPr>
              <a:t> set to the Pin location.</a:t>
            </a:r>
          </a:p>
          <a:p>
            <a:pPr lvl="0" algn="just">
              <a:spcBef>
                <a:spcPct val="20000"/>
              </a:spcBef>
              <a:buClr>
                <a:srgbClr val="00497E"/>
              </a:buClr>
            </a:pPr>
            <a:endParaRPr lang="fr-FR" sz="800" dirty="0">
              <a:solidFill>
                <a:prstClr val="black"/>
              </a:solidFill>
              <a:latin typeface="Brandon Text Medium" pitchFamily="34" charset="0"/>
            </a:endParaRPr>
          </a:p>
          <a:p>
            <a:pPr lvl="0" algn="just">
              <a:spcBef>
                <a:spcPct val="20000"/>
              </a:spcBef>
              <a:buClr>
                <a:srgbClr val="00497E"/>
              </a:buClr>
            </a:pPr>
            <a:r>
              <a:rPr lang="fr-FR" sz="800" dirty="0" err="1">
                <a:solidFill>
                  <a:prstClr val="black"/>
                </a:solidFill>
                <a:latin typeface="Brandon Text Medium" pitchFamily="34" charset="0"/>
              </a:rPr>
              <a:t>When</a:t>
            </a:r>
            <a:r>
              <a:rPr lang="fr-FR" sz="800" dirty="0">
                <a:solidFill>
                  <a:prstClr val="black"/>
                </a:solidFill>
                <a:latin typeface="Brandon Text Medium" pitchFamily="34" charset="0"/>
              </a:rPr>
              <a:t> passing the mouse on the </a:t>
            </a:r>
            <a:r>
              <a:rPr lang="fr-FR" sz="800" dirty="0" err="1">
                <a:solidFill>
                  <a:prstClr val="black"/>
                </a:solidFill>
                <a:latin typeface="Brandon Text Medium" pitchFamily="34" charset="0"/>
              </a:rPr>
              <a:t>CrowdTasker</a:t>
            </a:r>
            <a:r>
              <a:rPr lang="fr-FR" sz="800" dirty="0">
                <a:solidFill>
                  <a:prstClr val="black"/>
                </a:solidFill>
                <a:latin typeface="Brandon Text Medium" pitchFamily="34" charset="0"/>
              </a:rPr>
              <a:t> and ASIGN messages, the </a:t>
            </a:r>
            <a:r>
              <a:rPr lang="fr-FR" sz="800" dirty="0" err="1">
                <a:solidFill>
                  <a:prstClr val="black"/>
                </a:solidFill>
                <a:latin typeface="Brandon Text Medium" pitchFamily="34" charset="0"/>
              </a:rPr>
              <a:t>highlighted</a:t>
            </a:r>
            <a:r>
              <a:rPr lang="fr-FR" sz="800" dirty="0">
                <a:solidFill>
                  <a:prstClr val="black"/>
                </a:solidFill>
                <a:latin typeface="Brandon Text Medium" pitchFamily="34" charset="0"/>
              </a:rPr>
              <a:t> message </a:t>
            </a:r>
            <a:r>
              <a:rPr lang="fr-FR" sz="800" dirty="0" err="1">
                <a:solidFill>
                  <a:prstClr val="black"/>
                </a:solidFill>
                <a:latin typeface="Brandon Text Medium" pitchFamily="34" charset="0"/>
              </a:rPr>
              <a:t>will</a:t>
            </a:r>
            <a:r>
              <a:rPr lang="fr-FR" sz="800" dirty="0">
                <a:solidFill>
                  <a:prstClr val="black"/>
                </a:solidFill>
                <a:latin typeface="Brandon Text Medium" pitchFamily="34" charset="0"/>
              </a:rPr>
              <a:t> show the </a:t>
            </a:r>
            <a:r>
              <a:rPr lang="fr-FR" sz="800" dirty="0" err="1">
                <a:solidFill>
                  <a:prstClr val="black"/>
                </a:solidFill>
                <a:latin typeface="Brandon Text Medium" pitchFamily="34" charset="0"/>
              </a:rPr>
              <a:t>corresponding</a:t>
            </a:r>
            <a:r>
              <a:rPr lang="fr-FR" sz="800" dirty="0">
                <a:solidFill>
                  <a:prstClr val="black"/>
                </a:solidFill>
                <a:latin typeface="Brandon Text Medium" pitchFamily="34" charset="0"/>
              </a:rPr>
              <a:t> Pin </a:t>
            </a:r>
            <a:r>
              <a:rPr lang="fr-FR" sz="800" dirty="0" err="1">
                <a:solidFill>
                  <a:prstClr val="black"/>
                </a:solidFill>
                <a:latin typeface="Brandon Text Medium" pitchFamily="34" charset="0"/>
              </a:rPr>
              <a:t>into</a:t>
            </a:r>
            <a:r>
              <a:rPr lang="fr-FR" sz="800" dirty="0">
                <a:solidFill>
                  <a:prstClr val="black"/>
                </a:solidFill>
                <a:latin typeface="Brandon Text Medium" pitchFamily="34" charset="0"/>
              </a:rPr>
              <a:t> the 3D and the description of the Pin. </a:t>
            </a:r>
            <a:r>
              <a:rPr lang="fr-FR" sz="800" dirty="0" err="1">
                <a:solidFill>
                  <a:prstClr val="black"/>
                </a:solidFill>
                <a:latin typeface="Brandon Text Medium" pitchFamily="34" charset="0"/>
              </a:rPr>
              <a:t>When</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left</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clicking</a:t>
            </a:r>
            <a:r>
              <a:rPr lang="fr-FR" sz="800" dirty="0">
                <a:solidFill>
                  <a:prstClr val="black"/>
                </a:solidFill>
                <a:latin typeface="Brandon Text Medium" pitchFamily="34" charset="0"/>
              </a:rPr>
              <a:t> on the message, the user </a:t>
            </a:r>
            <a:r>
              <a:rPr lang="fr-FR" sz="800" dirty="0" err="1">
                <a:solidFill>
                  <a:prstClr val="black"/>
                </a:solidFill>
                <a:latin typeface="Brandon Text Medium" pitchFamily="34" charset="0"/>
              </a:rPr>
              <a:t>can</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join</a:t>
            </a:r>
            <a:r>
              <a:rPr lang="fr-FR" sz="800" dirty="0">
                <a:solidFill>
                  <a:prstClr val="black"/>
                </a:solidFill>
                <a:latin typeface="Brandon Text Medium" pitchFamily="34" charset="0"/>
              </a:rPr>
              <a:t> the </a:t>
            </a:r>
            <a:r>
              <a:rPr lang="fr-FR" sz="800" dirty="0" err="1">
                <a:solidFill>
                  <a:prstClr val="black"/>
                </a:solidFill>
                <a:latin typeface="Brandon Text Medium" pitchFamily="34" charset="0"/>
              </a:rPr>
              <a:t>corresponding</a:t>
            </a:r>
            <a:r>
              <a:rPr lang="fr-FR" sz="800" dirty="0">
                <a:solidFill>
                  <a:prstClr val="black"/>
                </a:solidFill>
                <a:latin typeface="Brandon Text Medium" pitchFamily="34" charset="0"/>
              </a:rPr>
              <a:t> Pin location </a:t>
            </a:r>
            <a:r>
              <a:rPr lang="fr-FR" sz="800" dirty="0" err="1">
                <a:solidFill>
                  <a:prstClr val="black"/>
                </a:solidFill>
                <a:latin typeface="Brandon Text Medium" pitchFamily="34" charset="0"/>
              </a:rPr>
              <a:t>into</a:t>
            </a:r>
            <a:r>
              <a:rPr lang="fr-FR" sz="800" dirty="0">
                <a:solidFill>
                  <a:prstClr val="black"/>
                </a:solidFill>
                <a:latin typeface="Brandon Text Medium" pitchFamily="34" charset="0"/>
              </a:rPr>
              <a:t> the 3D. </a:t>
            </a:r>
          </a:p>
          <a:p>
            <a:pPr lvl="0" algn="just">
              <a:spcBef>
                <a:spcPct val="20000"/>
              </a:spcBef>
              <a:buClr>
                <a:srgbClr val="00497E"/>
              </a:buClr>
            </a:pPr>
            <a:endParaRPr lang="fr-FR" sz="800" dirty="0">
              <a:solidFill>
                <a:prstClr val="black"/>
              </a:solidFill>
              <a:latin typeface="Brandon Text Medium" pitchFamily="34" charset="0"/>
            </a:endParaRPr>
          </a:p>
          <a:p>
            <a:pPr lvl="0" algn="just"/>
            <a:r>
              <a:rPr lang="fr-FR" sz="800" dirty="0" err="1">
                <a:solidFill>
                  <a:prstClr val="black"/>
                </a:solidFill>
                <a:latin typeface="Brandon Text Medium" pitchFamily="34" charset="0"/>
              </a:rPr>
              <a:t>CrowdTasker</a:t>
            </a:r>
            <a:r>
              <a:rPr lang="fr-FR" sz="800" dirty="0">
                <a:solidFill>
                  <a:prstClr val="black"/>
                </a:solidFill>
                <a:latin typeface="Brandon Text Medium" pitchFamily="34" charset="0"/>
              </a:rPr>
              <a:t> and ASIGN messages </a:t>
            </a:r>
            <a:r>
              <a:rPr lang="fr-FR" sz="800" dirty="0" err="1">
                <a:solidFill>
                  <a:prstClr val="black"/>
                </a:solidFill>
                <a:latin typeface="Brandon Text Medium" pitchFamily="34" charset="0"/>
              </a:rPr>
              <a:t>can</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be</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erased</a:t>
            </a:r>
            <a:r>
              <a:rPr lang="fr-FR" sz="800" dirty="0">
                <a:solidFill>
                  <a:prstClr val="black"/>
                </a:solidFill>
                <a:latin typeface="Brandon Text Medium" pitchFamily="34" charset="0"/>
              </a:rPr>
              <a:t> by </a:t>
            </a:r>
            <a:r>
              <a:rPr lang="fr-FR" sz="800" dirty="0" err="1">
                <a:solidFill>
                  <a:prstClr val="black"/>
                </a:solidFill>
                <a:latin typeface="Brandon Text Medium" pitchFamily="34" charset="0"/>
              </a:rPr>
              <a:t>targeting</a:t>
            </a:r>
            <a:r>
              <a:rPr lang="fr-FR" sz="800" dirty="0">
                <a:solidFill>
                  <a:prstClr val="black"/>
                </a:solidFill>
                <a:latin typeface="Brandon Text Medium" pitchFamily="34" charset="0"/>
              </a:rPr>
              <a:t> the </a:t>
            </a:r>
            <a:r>
              <a:rPr lang="fr-FR" sz="800" dirty="0" err="1">
                <a:solidFill>
                  <a:prstClr val="black"/>
                </a:solidFill>
                <a:latin typeface="Brandon Text Medium" pitchFamily="34" charset="0"/>
              </a:rPr>
              <a:t>corresponding</a:t>
            </a:r>
            <a:r>
              <a:rPr lang="fr-FR" sz="800" dirty="0">
                <a:solidFill>
                  <a:prstClr val="black"/>
                </a:solidFill>
                <a:latin typeface="Brandon Text Medium" pitchFamily="34" charset="0"/>
              </a:rPr>
              <a:t> Pin and pressing the DEL key or by passing the mouse on the message in the Trace </a:t>
            </a:r>
            <a:r>
              <a:rPr lang="fr-FR" sz="800" dirty="0" err="1">
                <a:solidFill>
                  <a:prstClr val="black"/>
                </a:solidFill>
                <a:latin typeface="Brandon Text Medium" pitchFamily="34" charset="0"/>
              </a:rPr>
              <a:t>window</a:t>
            </a:r>
            <a:r>
              <a:rPr lang="fr-FR" sz="800" dirty="0">
                <a:solidFill>
                  <a:prstClr val="black"/>
                </a:solidFill>
                <a:latin typeface="Brandon Text Medium" pitchFamily="34" charset="0"/>
              </a:rPr>
              <a:t> and pressing the DEL Key. In </a:t>
            </a:r>
            <a:r>
              <a:rPr lang="fr-FR" sz="800" dirty="0" err="1">
                <a:solidFill>
                  <a:prstClr val="black"/>
                </a:solidFill>
                <a:latin typeface="Brandon Text Medium" pitchFamily="34" charset="0"/>
              </a:rPr>
              <a:t>both</a:t>
            </a:r>
            <a:r>
              <a:rPr lang="fr-FR" sz="800" dirty="0">
                <a:solidFill>
                  <a:prstClr val="black"/>
                </a:solidFill>
                <a:latin typeface="Brandon Text Medium" pitchFamily="34" charset="0"/>
              </a:rPr>
              <a:t> cases, a confirmation message </a:t>
            </a:r>
            <a:r>
              <a:rPr lang="fr-FR" sz="800" dirty="0" err="1">
                <a:solidFill>
                  <a:prstClr val="black"/>
                </a:solidFill>
                <a:latin typeface="Brandon Text Medium" pitchFamily="34" charset="0"/>
              </a:rPr>
              <a:t>window</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will</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secure</a:t>
            </a:r>
            <a:r>
              <a:rPr lang="fr-FR" sz="800" dirty="0">
                <a:solidFill>
                  <a:prstClr val="black"/>
                </a:solidFill>
                <a:latin typeface="Brandon Text Medium" pitchFamily="34" charset="0"/>
              </a:rPr>
              <a:t> the </a:t>
            </a:r>
            <a:r>
              <a:rPr lang="fr-FR" sz="800" dirty="0" err="1">
                <a:solidFill>
                  <a:prstClr val="black"/>
                </a:solidFill>
                <a:latin typeface="Brandon Text Medium" pitchFamily="34" charset="0"/>
              </a:rPr>
              <a:t>Erase</a:t>
            </a:r>
            <a:r>
              <a:rPr lang="fr-FR" sz="800" dirty="0">
                <a:solidFill>
                  <a:prstClr val="black"/>
                </a:solidFill>
                <a:latin typeface="Brandon Text Medium" pitchFamily="34" charset="0"/>
              </a:rPr>
              <a:t> action.</a:t>
            </a:r>
            <a:endParaRPr lang="fr-FR" dirty="0">
              <a:solidFill>
                <a:prstClr val="black"/>
              </a:solidFill>
            </a:endParaRPr>
          </a:p>
          <a:p>
            <a:pPr lvl="0" algn="just">
              <a:spcBef>
                <a:spcPct val="20000"/>
              </a:spcBef>
              <a:buClr>
                <a:srgbClr val="00497E"/>
              </a:buClr>
            </a:pPr>
            <a:endParaRPr lang="fr-FR" sz="800" dirty="0">
              <a:solidFill>
                <a:prstClr val="black"/>
              </a:solidFill>
              <a:latin typeface="Brandon Text Medium" pitchFamily="34" charset="0"/>
            </a:endParaRPr>
          </a:p>
        </p:txBody>
      </p:sp>
    </p:spTree>
    <p:extLst>
      <p:ext uri="{BB962C8B-B14F-4D97-AF65-F5344CB8AC3E}">
        <p14:creationId xmlns:p14="http://schemas.microsoft.com/office/powerpoint/2010/main" val="2466648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27</a:t>
            </a:fld>
            <a:endParaRPr lang="fr-FR"/>
          </a:p>
        </p:txBody>
      </p:sp>
      <p:sp>
        <p:nvSpPr>
          <p:cNvPr id="6" name="Espace réservé du texte 5"/>
          <p:cNvSpPr>
            <a:spLocks noGrp="1"/>
          </p:cNvSpPr>
          <p:nvPr>
            <p:ph type="body" sz="quarter" idx="14"/>
          </p:nvPr>
        </p:nvSpPr>
        <p:spPr>
          <a:xfrm>
            <a:off x="442913" y="752421"/>
            <a:ext cx="8294687" cy="3730679"/>
          </a:xfrm>
        </p:spPr>
        <p:txBody>
          <a:bodyPr>
            <a:normAutofit/>
          </a:bodyPr>
          <a:lstStyle/>
          <a:p>
            <a:r>
              <a:rPr lang="en-US" sz="800" dirty="0"/>
              <a:t>  </a:t>
            </a:r>
          </a:p>
        </p:txBody>
      </p:sp>
      <p:sp>
        <p:nvSpPr>
          <p:cNvPr id="7" name="Espace réservé du texte 4"/>
          <p:cNvSpPr>
            <a:spLocks noGrp="1"/>
          </p:cNvSpPr>
          <p:nvPr>
            <p:ph type="body" sz="quarter" idx="13"/>
          </p:nvPr>
        </p:nvSpPr>
        <p:spPr>
          <a:xfrm>
            <a:off x="443039" y="127494"/>
            <a:ext cx="8207775" cy="259167"/>
          </a:xfrm>
        </p:spPr>
        <p:txBody>
          <a:bodyPr/>
          <a:lstStyle/>
          <a:p>
            <a:r>
              <a:rPr lang="en-US" sz="1200" dirty="0"/>
              <a:t>8 - </a:t>
            </a:r>
            <a:r>
              <a:rPr lang="fr-FR" sz="1200" dirty="0"/>
              <a:t>Trial </a:t>
            </a:r>
            <a:r>
              <a:rPr lang="fr-FR" sz="1200" dirty="0" err="1"/>
              <a:t>Austria</a:t>
            </a:r>
            <a:r>
              <a:rPr lang="fr-FR" sz="1200" dirty="0"/>
              <a:t> </a:t>
            </a:r>
            <a:r>
              <a:rPr lang="fr-FR" sz="1200" dirty="0" err="1"/>
              <a:t>assets</a:t>
            </a:r>
            <a:r>
              <a:rPr lang="fr-FR" sz="1200" dirty="0"/>
              <a:t> / </a:t>
            </a:r>
            <a:r>
              <a:rPr lang="fr-FR" sz="1200" dirty="0" err="1"/>
              <a:t>functions</a:t>
            </a:r>
            <a:endParaRPr lang="en-US" sz="1200" dirty="0"/>
          </a:p>
          <a:p>
            <a:endParaRPr lang="en-US" sz="1200" dirty="0"/>
          </a:p>
        </p:txBody>
      </p:sp>
      <p:sp>
        <p:nvSpPr>
          <p:cNvPr id="8"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8.2 - </a:t>
            </a:r>
            <a:r>
              <a:rPr lang="fr-FR" sz="1000" dirty="0"/>
              <a:t>Trace </a:t>
            </a:r>
            <a:r>
              <a:rPr lang="fr-FR" sz="1000" dirty="0" err="1"/>
              <a:t>window</a:t>
            </a:r>
            <a:endParaRPr lang="fr-FR" sz="1000" dirty="0"/>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8352" y="1055366"/>
            <a:ext cx="4845568" cy="2989573"/>
          </a:xfrm>
          <a:prstGeom prst="rect">
            <a:avLst/>
          </a:prstGeom>
        </p:spPr>
      </p:pic>
      <p:sp>
        <p:nvSpPr>
          <p:cNvPr id="4" name="ZoneTexte 3"/>
          <p:cNvSpPr txBox="1"/>
          <p:nvPr/>
        </p:nvSpPr>
        <p:spPr>
          <a:xfrm>
            <a:off x="489233" y="985080"/>
            <a:ext cx="3325619" cy="3194721"/>
          </a:xfrm>
          <a:prstGeom prst="rect">
            <a:avLst/>
          </a:prstGeom>
          <a:noFill/>
        </p:spPr>
        <p:txBody>
          <a:bodyPr wrap="square" rtlCol="0">
            <a:spAutoFit/>
          </a:bodyPr>
          <a:lstStyle/>
          <a:p>
            <a:pPr lvl="0" algn="just">
              <a:spcBef>
                <a:spcPct val="20000"/>
              </a:spcBef>
              <a:buClr>
                <a:srgbClr val="00497E"/>
              </a:buClr>
            </a:pPr>
            <a:r>
              <a:rPr lang="fr-FR" sz="800" dirty="0">
                <a:solidFill>
                  <a:prstClr val="black"/>
                </a:solidFill>
                <a:latin typeface="Brandon Text Medium" pitchFamily="34" charset="0"/>
              </a:rPr>
              <a:t>All messages </a:t>
            </a:r>
            <a:r>
              <a:rPr lang="fr-FR" sz="800" dirty="0" err="1">
                <a:solidFill>
                  <a:prstClr val="black"/>
                </a:solidFill>
                <a:latin typeface="Brandon Text Medium" pitchFamily="34" charset="0"/>
              </a:rPr>
              <a:t>received</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during</a:t>
            </a:r>
            <a:r>
              <a:rPr lang="fr-FR" sz="800" dirty="0">
                <a:solidFill>
                  <a:prstClr val="black"/>
                </a:solidFill>
                <a:latin typeface="Brandon Text Medium" pitchFamily="34" charset="0"/>
              </a:rPr>
              <a:t> a session are </a:t>
            </a:r>
            <a:r>
              <a:rPr lang="fr-FR" sz="800" dirty="0" err="1">
                <a:solidFill>
                  <a:prstClr val="black"/>
                </a:solidFill>
                <a:latin typeface="Brandon Text Medium" pitchFamily="34" charset="0"/>
              </a:rPr>
              <a:t>saved</a:t>
            </a:r>
            <a:r>
              <a:rPr lang="fr-FR" sz="800" dirty="0">
                <a:solidFill>
                  <a:prstClr val="black"/>
                </a:solidFill>
                <a:latin typeface="Brandon Text Medium" pitchFamily="34" charset="0"/>
              </a:rPr>
              <a:t> in a Trace </a:t>
            </a:r>
            <a:r>
              <a:rPr lang="fr-FR" sz="800" dirty="0" err="1">
                <a:solidFill>
                  <a:prstClr val="black"/>
                </a:solidFill>
                <a:latin typeface="Brandon Text Medium" pitchFamily="34" charset="0"/>
              </a:rPr>
              <a:t>folder</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allowing</a:t>
            </a:r>
            <a:r>
              <a:rPr lang="fr-FR" sz="800" dirty="0">
                <a:solidFill>
                  <a:prstClr val="black"/>
                </a:solidFill>
                <a:latin typeface="Brandon Text Medium" pitchFamily="34" charset="0"/>
              </a:rPr>
              <a:t> to </a:t>
            </a:r>
            <a:r>
              <a:rPr lang="fr-FR" sz="800" dirty="0" err="1">
                <a:solidFill>
                  <a:prstClr val="black"/>
                </a:solidFill>
                <a:latin typeface="Brandon Text Medium" pitchFamily="34" charset="0"/>
              </a:rPr>
              <a:t>keep</a:t>
            </a:r>
            <a:r>
              <a:rPr lang="fr-FR" sz="800" dirty="0">
                <a:solidFill>
                  <a:prstClr val="black"/>
                </a:solidFill>
                <a:latin typeface="Brandon Text Medium" pitchFamily="34" charset="0"/>
              </a:rPr>
              <a:t> a set of traces and </a:t>
            </a:r>
            <a:r>
              <a:rPr lang="fr-FR" sz="800" dirty="0" err="1">
                <a:solidFill>
                  <a:prstClr val="black"/>
                </a:solidFill>
                <a:latin typeface="Brandon Text Medium" pitchFamily="34" charset="0"/>
              </a:rPr>
              <a:t>replay</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these</a:t>
            </a:r>
            <a:r>
              <a:rPr lang="fr-FR" sz="800" dirty="0">
                <a:solidFill>
                  <a:prstClr val="black"/>
                </a:solidFill>
                <a:latin typeface="Brandon Text Medium" pitchFamily="34" charset="0"/>
              </a:rPr>
              <a:t>. The </a:t>
            </a:r>
            <a:r>
              <a:rPr lang="fr-FR" sz="800" dirty="0" err="1">
                <a:solidFill>
                  <a:prstClr val="black"/>
                </a:solidFill>
                <a:latin typeface="Brandon Text Medium" pitchFamily="34" charset="0"/>
              </a:rPr>
              <a:t>folder</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name</a:t>
            </a:r>
            <a:r>
              <a:rPr lang="fr-FR" sz="800" dirty="0">
                <a:solidFill>
                  <a:prstClr val="black"/>
                </a:solidFill>
                <a:latin typeface="Brandon Text Medium" pitchFamily="34" charset="0"/>
              </a:rPr>
              <a:t> corresponds to the date of the first message </a:t>
            </a:r>
            <a:r>
              <a:rPr lang="fr-FR" sz="800" dirty="0" err="1">
                <a:solidFill>
                  <a:prstClr val="black"/>
                </a:solidFill>
                <a:latin typeface="Brandon Text Medium" pitchFamily="34" charset="0"/>
              </a:rPr>
              <a:t>received</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during</a:t>
            </a:r>
            <a:r>
              <a:rPr lang="fr-FR" sz="800" dirty="0">
                <a:solidFill>
                  <a:prstClr val="black"/>
                </a:solidFill>
                <a:latin typeface="Brandon Text Medium" pitchFamily="34" charset="0"/>
              </a:rPr>
              <a:t> the session. A session corresponds to a </a:t>
            </a:r>
            <a:r>
              <a:rPr lang="fr-FR" sz="800" dirty="0" err="1">
                <a:solidFill>
                  <a:prstClr val="black"/>
                </a:solidFill>
                <a:latin typeface="Brandon Text Medium" pitchFamily="34" charset="0"/>
              </a:rPr>
              <a:t>launch</a:t>
            </a:r>
            <a:r>
              <a:rPr lang="fr-FR" sz="800" dirty="0">
                <a:solidFill>
                  <a:prstClr val="black"/>
                </a:solidFill>
                <a:latin typeface="Brandon Text Medium" pitchFamily="34" charset="0"/>
              </a:rPr>
              <a:t> of </a:t>
            </a:r>
            <a:r>
              <a:rPr lang="fr-FR" sz="800" dirty="0" err="1">
                <a:solidFill>
                  <a:prstClr val="black"/>
                </a:solidFill>
                <a:latin typeface="Brandon Text Medium" pitchFamily="34" charset="0"/>
              </a:rPr>
              <a:t>vieWTerra</a:t>
            </a:r>
            <a:r>
              <a:rPr lang="fr-FR" sz="800" dirty="0">
                <a:solidFill>
                  <a:prstClr val="black"/>
                </a:solidFill>
                <a:latin typeface="Brandon Text Medium" pitchFamily="34" charset="0"/>
              </a:rPr>
              <a:t> Evolution. A .</a:t>
            </a:r>
            <a:r>
              <a:rPr lang="fr-FR" sz="800" dirty="0" err="1">
                <a:solidFill>
                  <a:prstClr val="black"/>
                </a:solidFill>
                <a:latin typeface="Brandon Text Medium" pitchFamily="34" charset="0"/>
              </a:rPr>
              <a:t>tb</a:t>
            </a:r>
            <a:r>
              <a:rPr lang="fr-FR" sz="800" dirty="0">
                <a:solidFill>
                  <a:prstClr val="black"/>
                </a:solidFill>
                <a:latin typeface="Brandon Text Medium" pitchFamily="34" charset="0"/>
              </a:rPr>
              <a:t> file </a:t>
            </a:r>
            <a:r>
              <a:rPr lang="fr-FR" sz="800" dirty="0" err="1">
                <a:solidFill>
                  <a:prstClr val="black"/>
                </a:solidFill>
                <a:latin typeface="Brandon Text Medium" pitchFamily="34" charset="0"/>
              </a:rPr>
              <a:t>is</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created</a:t>
            </a:r>
            <a:r>
              <a:rPr lang="fr-FR" sz="800" dirty="0">
                <a:solidFill>
                  <a:prstClr val="black"/>
                </a:solidFill>
                <a:latin typeface="Brandon Text Medium" pitchFamily="34" charset="0"/>
              </a:rPr>
              <a:t> for </a:t>
            </a:r>
            <a:r>
              <a:rPr lang="fr-FR" sz="800" dirty="0" err="1">
                <a:solidFill>
                  <a:prstClr val="black"/>
                </a:solidFill>
                <a:latin typeface="Brandon Text Medium" pitchFamily="34" charset="0"/>
              </a:rPr>
              <a:t>each</a:t>
            </a:r>
            <a:r>
              <a:rPr lang="fr-FR" sz="800" dirty="0">
                <a:solidFill>
                  <a:prstClr val="black"/>
                </a:solidFill>
                <a:latin typeface="Brandon Text Medium" pitchFamily="34" charset="0"/>
              </a:rPr>
              <a:t> session. In case of power </a:t>
            </a:r>
            <a:r>
              <a:rPr lang="fr-FR" sz="800" dirty="0" err="1">
                <a:solidFill>
                  <a:prstClr val="black"/>
                </a:solidFill>
                <a:latin typeface="Brandon Text Medium" pitchFamily="34" charset="0"/>
              </a:rPr>
              <a:t>failure</a:t>
            </a:r>
            <a:r>
              <a:rPr lang="fr-FR" sz="800" dirty="0">
                <a:solidFill>
                  <a:prstClr val="black"/>
                </a:solidFill>
                <a:latin typeface="Brandon Text Medium" pitchFamily="34" charset="0"/>
              </a:rPr>
              <a:t> of the PC running the session, the .</a:t>
            </a:r>
            <a:r>
              <a:rPr lang="fr-FR" sz="800" dirty="0" err="1">
                <a:solidFill>
                  <a:prstClr val="black"/>
                </a:solidFill>
                <a:latin typeface="Brandon Text Medium" pitchFamily="34" charset="0"/>
              </a:rPr>
              <a:t>tb</a:t>
            </a:r>
            <a:r>
              <a:rPr lang="fr-FR" sz="800" dirty="0">
                <a:solidFill>
                  <a:prstClr val="black"/>
                </a:solidFill>
                <a:latin typeface="Brandon Text Medium" pitchFamily="34" charset="0"/>
              </a:rPr>
              <a:t> file </a:t>
            </a:r>
            <a:r>
              <a:rPr lang="fr-FR" sz="800" dirty="0" err="1">
                <a:solidFill>
                  <a:prstClr val="black"/>
                </a:solidFill>
                <a:latin typeface="Brandon Text Medium" pitchFamily="34" charset="0"/>
              </a:rPr>
              <a:t>will</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contain</a:t>
            </a:r>
            <a:r>
              <a:rPr lang="fr-FR" sz="800" dirty="0">
                <a:solidFill>
                  <a:prstClr val="black"/>
                </a:solidFill>
                <a:latin typeface="Brandon Text Medium" pitchFamily="34" charset="0"/>
              </a:rPr>
              <a:t> all the messages </a:t>
            </a:r>
            <a:r>
              <a:rPr lang="fr-FR" sz="800" dirty="0" err="1">
                <a:solidFill>
                  <a:prstClr val="black"/>
                </a:solidFill>
                <a:latin typeface="Brandon Text Medium" pitchFamily="34" charset="0"/>
              </a:rPr>
              <a:t>received</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until</a:t>
            </a:r>
            <a:r>
              <a:rPr lang="fr-FR" sz="800" dirty="0">
                <a:solidFill>
                  <a:prstClr val="black"/>
                </a:solidFill>
                <a:latin typeface="Brandon Text Medium" pitchFamily="34" charset="0"/>
              </a:rPr>
              <a:t> the </a:t>
            </a:r>
            <a:r>
              <a:rPr lang="fr-FR" sz="800" dirty="0" err="1">
                <a:solidFill>
                  <a:prstClr val="black"/>
                </a:solidFill>
                <a:latin typeface="Brandon Text Medium" pitchFamily="34" charset="0"/>
              </a:rPr>
              <a:t>failure</a:t>
            </a:r>
            <a:r>
              <a:rPr lang="fr-FR" sz="800" dirty="0">
                <a:solidFill>
                  <a:prstClr val="black"/>
                </a:solidFill>
                <a:latin typeface="Brandon Text Medium" pitchFamily="34" charset="0"/>
              </a:rPr>
              <a:t>.</a:t>
            </a:r>
          </a:p>
          <a:p>
            <a:pPr lvl="0" algn="just">
              <a:spcBef>
                <a:spcPct val="20000"/>
              </a:spcBef>
              <a:buClr>
                <a:srgbClr val="00497E"/>
              </a:buClr>
            </a:pPr>
            <a:endParaRPr lang="fr-FR" sz="800" dirty="0">
              <a:solidFill>
                <a:prstClr val="black"/>
              </a:solidFill>
              <a:latin typeface="Brandon Text Medium" pitchFamily="34" charset="0"/>
            </a:endParaRPr>
          </a:p>
          <a:p>
            <a:pPr lvl="0" algn="just">
              <a:spcBef>
                <a:spcPct val="20000"/>
              </a:spcBef>
              <a:buClr>
                <a:srgbClr val="00497E"/>
              </a:buClr>
            </a:pPr>
            <a:r>
              <a:rPr lang="fr-FR" sz="800" dirty="0">
                <a:solidFill>
                  <a:prstClr val="black"/>
                </a:solidFill>
                <a:latin typeface="Brandon Text Medium" pitchFamily="34" charset="0"/>
              </a:rPr>
              <a:t>The « Open » </a:t>
            </a:r>
            <a:r>
              <a:rPr lang="fr-FR" sz="800" dirty="0" err="1">
                <a:solidFill>
                  <a:prstClr val="black"/>
                </a:solidFill>
                <a:latin typeface="Brandon Text Medium" pitchFamily="34" charset="0"/>
              </a:rPr>
              <a:t>button</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allows</a:t>
            </a:r>
            <a:r>
              <a:rPr lang="fr-FR" sz="800" dirty="0">
                <a:solidFill>
                  <a:prstClr val="black"/>
                </a:solidFill>
                <a:latin typeface="Brandon Text Medium" pitchFamily="34" charset="0"/>
              </a:rPr>
              <a:t> to </a:t>
            </a:r>
            <a:r>
              <a:rPr lang="fr-FR" sz="800" dirty="0" err="1">
                <a:solidFill>
                  <a:prstClr val="black"/>
                </a:solidFill>
                <a:latin typeface="Brandon Text Medium" pitchFamily="34" charset="0"/>
              </a:rPr>
              <a:t>load</a:t>
            </a:r>
            <a:r>
              <a:rPr lang="fr-FR" sz="800" dirty="0">
                <a:solidFill>
                  <a:prstClr val="black"/>
                </a:solidFill>
                <a:latin typeface="Brandon Text Medium" pitchFamily="34" charset="0"/>
              </a:rPr>
              <a:t> and </a:t>
            </a:r>
            <a:r>
              <a:rPr lang="fr-FR" sz="800" dirty="0" err="1">
                <a:solidFill>
                  <a:prstClr val="black"/>
                </a:solidFill>
                <a:latin typeface="Brandon Text Medium" pitchFamily="34" charset="0"/>
              </a:rPr>
              <a:t>replay</a:t>
            </a:r>
            <a:r>
              <a:rPr lang="fr-FR" sz="800" dirty="0">
                <a:solidFill>
                  <a:prstClr val="black"/>
                </a:solidFill>
                <a:latin typeface="Brandon Text Medium" pitchFamily="34" charset="0"/>
              </a:rPr>
              <a:t> a set of traces.</a:t>
            </a:r>
            <a:br>
              <a:rPr lang="fr-FR" sz="800" dirty="0">
                <a:solidFill>
                  <a:prstClr val="black"/>
                </a:solidFill>
                <a:latin typeface="Brandon Text Medium" pitchFamily="34" charset="0"/>
              </a:rPr>
            </a:br>
            <a:r>
              <a:rPr lang="fr-FR" sz="800" dirty="0">
                <a:solidFill>
                  <a:prstClr val="black"/>
                </a:solidFill>
                <a:latin typeface="Brandon Text Medium" pitchFamily="34" charset="0"/>
              </a:rPr>
              <a:t>The user </a:t>
            </a:r>
            <a:r>
              <a:rPr lang="fr-FR" sz="800" dirty="0" err="1">
                <a:solidFill>
                  <a:prstClr val="black"/>
                </a:solidFill>
                <a:latin typeface="Brandon Text Medium" pitchFamily="34" charset="0"/>
              </a:rPr>
              <a:t>can</a:t>
            </a:r>
            <a:r>
              <a:rPr lang="fr-FR" sz="800" dirty="0">
                <a:solidFill>
                  <a:prstClr val="black"/>
                </a:solidFill>
                <a:latin typeface="Brandon Text Medium" pitchFamily="34" charset="0"/>
              </a:rPr>
              <a:t> select a .</a:t>
            </a:r>
            <a:r>
              <a:rPr lang="fr-FR" sz="800" dirty="0" err="1">
                <a:solidFill>
                  <a:prstClr val="black"/>
                </a:solidFill>
                <a:latin typeface="Brandon Text Medium" pitchFamily="34" charset="0"/>
              </a:rPr>
              <a:t>tb</a:t>
            </a:r>
            <a:r>
              <a:rPr lang="fr-FR" sz="800" dirty="0">
                <a:solidFill>
                  <a:prstClr val="black"/>
                </a:solidFill>
                <a:latin typeface="Brandon Text Medium" pitchFamily="34" charset="0"/>
              </a:rPr>
              <a:t> file </a:t>
            </a:r>
            <a:r>
              <a:rPr lang="fr-FR" sz="800" dirty="0" err="1">
                <a:solidFill>
                  <a:prstClr val="black"/>
                </a:solidFill>
                <a:latin typeface="Brandon Text Medium" pitchFamily="34" charset="0"/>
              </a:rPr>
              <a:t>thanks</a:t>
            </a:r>
            <a:r>
              <a:rPr lang="fr-FR" sz="800" dirty="0">
                <a:solidFill>
                  <a:prstClr val="black"/>
                </a:solidFill>
                <a:latin typeface="Brandon Text Medium" pitchFamily="34" charset="0"/>
              </a:rPr>
              <a:t> to the file browser and </a:t>
            </a:r>
            <a:r>
              <a:rPr lang="fr-FR" sz="800" dirty="0" err="1">
                <a:solidFill>
                  <a:prstClr val="black"/>
                </a:solidFill>
                <a:latin typeface="Brandon Text Medium" pitchFamily="34" charset="0"/>
              </a:rPr>
              <a:t>load</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it</a:t>
            </a:r>
            <a:r>
              <a:rPr lang="fr-FR" sz="800" dirty="0">
                <a:solidFill>
                  <a:prstClr val="black"/>
                </a:solidFill>
                <a:latin typeface="Brandon Text Medium" pitchFamily="34" charset="0"/>
              </a:rPr>
              <a:t>. </a:t>
            </a:r>
            <a:br>
              <a:rPr lang="fr-FR" sz="800" dirty="0">
                <a:solidFill>
                  <a:prstClr val="black"/>
                </a:solidFill>
                <a:latin typeface="Brandon Text Medium" pitchFamily="34" charset="0"/>
              </a:rPr>
            </a:br>
            <a:r>
              <a:rPr lang="fr-FR" sz="800" dirty="0">
                <a:solidFill>
                  <a:prstClr val="black"/>
                </a:solidFill>
                <a:latin typeface="Brandon Text Medium" pitchFamily="34" charset="0"/>
              </a:rPr>
              <a:t>All messages </a:t>
            </a:r>
            <a:r>
              <a:rPr lang="fr-FR" sz="800" dirty="0" err="1">
                <a:solidFill>
                  <a:prstClr val="black"/>
                </a:solidFill>
                <a:latin typeface="Brandon Text Medium" pitchFamily="34" charset="0"/>
              </a:rPr>
              <a:t>will</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appear</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into</a:t>
            </a:r>
            <a:r>
              <a:rPr lang="fr-FR" sz="800" dirty="0">
                <a:solidFill>
                  <a:prstClr val="black"/>
                </a:solidFill>
                <a:latin typeface="Brandon Text Medium" pitchFamily="34" charset="0"/>
              </a:rPr>
              <a:t> the Trace </a:t>
            </a:r>
            <a:r>
              <a:rPr lang="fr-FR" sz="800" dirty="0" err="1">
                <a:solidFill>
                  <a:prstClr val="black"/>
                </a:solidFill>
                <a:latin typeface="Brandon Text Medium" pitchFamily="34" charset="0"/>
              </a:rPr>
              <a:t>window</a:t>
            </a:r>
            <a:r>
              <a:rPr lang="fr-FR" sz="800" dirty="0">
                <a:solidFill>
                  <a:prstClr val="black"/>
                </a:solidFill>
                <a:latin typeface="Brandon Text Medium" pitchFamily="34" charset="0"/>
              </a:rPr>
              <a:t> and the 3D </a:t>
            </a:r>
            <a:r>
              <a:rPr lang="fr-FR" sz="800" dirty="0" err="1">
                <a:solidFill>
                  <a:prstClr val="black"/>
                </a:solidFill>
                <a:latin typeface="Brandon Text Medium" pitchFamily="34" charset="0"/>
              </a:rPr>
              <a:t>View</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according</a:t>
            </a:r>
            <a:r>
              <a:rPr lang="fr-FR" sz="800" dirty="0">
                <a:solidFill>
                  <a:prstClr val="black"/>
                </a:solidFill>
                <a:latin typeface="Brandon Text Medium" pitchFamily="34" charset="0"/>
              </a:rPr>
              <a:t> to the message date and </a:t>
            </a:r>
            <a:r>
              <a:rPr lang="fr-FR" sz="800" dirty="0" err="1">
                <a:solidFill>
                  <a:prstClr val="black"/>
                </a:solidFill>
                <a:latin typeface="Brandon Text Medium" pitchFamily="34" charset="0"/>
              </a:rPr>
              <a:t>therefore</a:t>
            </a:r>
            <a:r>
              <a:rPr lang="fr-FR" sz="800" dirty="0">
                <a:solidFill>
                  <a:prstClr val="black"/>
                </a:solidFill>
                <a:latin typeface="Brandon Text Medium" pitchFamily="34" charset="0"/>
              </a:rPr>
              <a:t> the </a:t>
            </a:r>
            <a:r>
              <a:rPr lang="fr-FR" sz="800" dirty="0" err="1">
                <a:solidFill>
                  <a:prstClr val="black"/>
                </a:solidFill>
                <a:latin typeface="Brandon Text Medium" pitchFamily="34" charset="0"/>
              </a:rPr>
              <a:t>current</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vieWTerra</a:t>
            </a:r>
            <a:r>
              <a:rPr lang="fr-FR" sz="800" dirty="0">
                <a:solidFill>
                  <a:prstClr val="black"/>
                </a:solidFill>
                <a:latin typeface="Brandon Text Medium" pitchFamily="34" charset="0"/>
              </a:rPr>
              <a:t> Evolution date. </a:t>
            </a:r>
          </a:p>
          <a:p>
            <a:pPr lvl="0" algn="just">
              <a:spcBef>
                <a:spcPct val="20000"/>
              </a:spcBef>
              <a:buClr>
                <a:srgbClr val="00497E"/>
              </a:buClr>
            </a:pPr>
            <a:endParaRPr lang="fr-FR" sz="800" dirty="0">
              <a:solidFill>
                <a:prstClr val="black"/>
              </a:solidFill>
              <a:latin typeface="Brandon Text Medium" pitchFamily="34" charset="0"/>
            </a:endParaRPr>
          </a:p>
          <a:p>
            <a:pPr lvl="0" algn="just">
              <a:spcBef>
                <a:spcPct val="20000"/>
              </a:spcBef>
              <a:buClr>
                <a:srgbClr val="00497E"/>
              </a:buClr>
            </a:pPr>
            <a:r>
              <a:rPr lang="fr-FR" sz="800" dirty="0">
                <a:solidFill>
                  <a:prstClr val="black"/>
                </a:solidFill>
                <a:latin typeface="Brandon Text Medium" pitchFamily="34" charset="0"/>
              </a:rPr>
              <a:t>The </a:t>
            </a:r>
            <a:r>
              <a:rPr lang="fr-FR" sz="800" dirty="0" err="1">
                <a:solidFill>
                  <a:prstClr val="black"/>
                </a:solidFill>
                <a:latin typeface="Brandon Text Medium" pitchFamily="34" charset="0"/>
              </a:rPr>
              <a:t>vieWTerra</a:t>
            </a:r>
            <a:r>
              <a:rPr lang="fr-FR" sz="800" dirty="0">
                <a:solidFill>
                  <a:prstClr val="black"/>
                </a:solidFill>
                <a:latin typeface="Brandon Text Medium" pitchFamily="34" charset="0"/>
              </a:rPr>
              <a:t> Evolution date </a:t>
            </a:r>
            <a:r>
              <a:rPr lang="fr-FR" sz="800" dirty="0" err="1">
                <a:solidFill>
                  <a:prstClr val="black"/>
                </a:solidFill>
                <a:latin typeface="Brandon Text Medium" pitchFamily="34" charset="0"/>
              </a:rPr>
              <a:t>is</a:t>
            </a:r>
            <a:r>
              <a:rPr lang="fr-FR" sz="800" dirty="0">
                <a:solidFill>
                  <a:prstClr val="black"/>
                </a:solidFill>
                <a:latin typeface="Brandon Text Medium" pitchFamily="34" charset="0"/>
              </a:rPr>
              <a:t> set </a:t>
            </a:r>
            <a:r>
              <a:rPr lang="fr-FR" sz="800" dirty="0" err="1">
                <a:solidFill>
                  <a:prstClr val="black"/>
                </a:solidFill>
                <a:latin typeface="Brandon Text Medium" pitchFamily="34" charset="0"/>
              </a:rPr>
              <a:t>according</a:t>
            </a:r>
            <a:r>
              <a:rPr lang="fr-FR" sz="800" dirty="0">
                <a:solidFill>
                  <a:prstClr val="black"/>
                </a:solidFill>
                <a:latin typeface="Brandon Text Medium" pitchFamily="34" charset="0"/>
              </a:rPr>
              <a:t> to the first message date, </a:t>
            </a:r>
            <a:r>
              <a:rPr lang="fr-FR" sz="800" dirty="0" err="1">
                <a:solidFill>
                  <a:prstClr val="black"/>
                </a:solidFill>
                <a:latin typeface="Brandon Text Medium" pitchFamily="34" charset="0"/>
              </a:rPr>
              <a:t>when</a:t>
            </a:r>
            <a:r>
              <a:rPr lang="fr-FR" sz="800" dirty="0">
                <a:solidFill>
                  <a:prstClr val="black"/>
                </a:solidFill>
                <a:latin typeface="Brandon Text Medium" pitchFamily="34" charset="0"/>
              </a:rPr>
              <a:t> the .</a:t>
            </a:r>
            <a:r>
              <a:rPr lang="fr-FR" sz="800" dirty="0" err="1">
                <a:solidFill>
                  <a:prstClr val="black"/>
                </a:solidFill>
                <a:latin typeface="Brandon Text Medium" pitchFamily="34" charset="0"/>
              </a:rPr>
              <a:t>tb</a:t>
            </a:r>
            <a:r>
              <a:rPr lang="fr-FR" sz="800" dirty="0">
                <a:solidFill>
                  <a:prstClr val="black"/>
                </a:solidFill>
                <a:latin typeface="Brandon Text Medium" pitchFamily="34" charset="0"/>
              </a:rPr>
              <a:t> file </a:t>
            </a:r>
            <a:r>
              <a:rPr lang="fr-FR" sz="800" dirty="0" err="1">
                <a:solidFill>
                  <a:prstClr val="black"/>
                </a:solidFill>
                <a:latin typeface="Brandon Text Medium" pitchFamily="34" charset="0"/>
              </a:rPr>
              <a:t>is</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loaded</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Next</a:t>
            </a:r>
            <a:r>
              <a:rPr lang="fr-FR" sz="800" dirty="0">
                <a:solidFill>
                  <a:prstClr val="black"/>
                </a:solidFill>
                <a:latin typeface="Brandon Text Medium" pitchFamily="34" charset="0"/>
              </a:rPr>
              <a:t> messages </a:t>
            </a:r>
            <a:r>
              <a:rPr lang="fr-FR" sz="800" dirty="0" err="1">
                <a:solidFill>
                  <a:prstClr val="black"/>
                </a:solidFill>
                <a:latin typeface="Brandon Text Medium" pitchFamily="34" charset="0"/>
              </a:rPr>
              <a:t>will</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appear</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according</a:t>
            </a:r>
            <a:r>
              <a:rPr lang="fr-FR" sz="800" dirty="0">
                <a:solidFill>
                  <a:prstClr val="black"/>
                </a:solidFill>
                <a:latin typeface="Brandon Text Medium" pitchFamily="34" charset="0"/>
              </a:rPr>
              <a:t> to </a:t>
            </a:r>
            <a:r>
              <a:rPr lang="fr-FR" sz="800" dirty="0" err="1">
                <a:solidFill>
                  <a:prstClr val="black"/>
                </a:solidFill>
                <a:latin typeface="Brandon Text Medium" pitchFamily="34" charset="0"/>
              </a:rPr>
              <a:t>their</a:t>
            </a:r>
            <a:r>
              <a:rPr lang="fr-FR" sz="800" dirty="0">
                <a:solidFill>
                  <a:prstClr val="black"/>
                </a:solidFill>
                <a:latin typeface="Brandon Text Medium" pitchFamily="34" charset="0"/>
              </a:rPr>
              <a:t> date and </a:t>
            </a:r>
            <a:r>
              <a:rPr lang="fr-FR" sz="800" dirty="0" err="1">
                <a:solidFill>
                  <a:prstClr val="black"/>
                </a:solidFill>
                <a:latin typeface="Brandon Text Medium" pitchFamily="34" charset="0"/>
              </a:rPr>
              <a:t>vieWTerra</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Evolution’s</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current</a:t>
            </a:r>
            <a:r>
              <a:rPr lang="fr-FR" sz="800" dirty="0">
                <a:solidFill>
                  <a:prstClr val="black"/>
                </a:solidFill>
                <a:latin typeface="Brandon Text Medium" pitchFamily="34" charset="0"/>
              </a:rPr>
              <a:t> date. The </a:t>
            </a:r>
            <a:r>
              <a:rPr lang="fr-FR" sz="800" dirty="0" err="1">
                <a:solidFill>
                  <a:prstClr val="black"/>
                </a:solidFill>
                <a:latin typeface="Brandon Text Medium" pitchFamily="34" charset="0"/>
              </a:rPr>
              <a:t>vieWTerra</a:t>
            </a:r>
            <a:r>
              <a:rPr lang="fr-FR" sz="800" dirty="0">
                <a:solidFill>
                  <a:prstClr val="black"/>
                </a:solidFill>
                <a:latin typeface="Brandon Text Medium" pitchFamily="34" charset="0"/>
              </a:rPr>
              <a:t> Evolution date </a:t>
            </a:r>
            <a:r>
              <a:rPr lang="fr-FR" sz="800" dirty="0" err="1">
                <a:solidFill>
                  <a:prstClr val="black"/>
                </a:solidFill>
                <a:latin typeface="Brandon Text Medium" pitchFamily="34" charset="0"/>
              </a:rPr>
              <a:t>can</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be</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changed</a:t>
            </a:r>
            <a:r>
              <a:rPr lang="fr-FR" sz="800" dirty="0">
                <a:solidFill>
                  <a:prstClr val="black"/>
                </a:solidFill>
                <a:latin typeface="Brandon Text Medium" pitchFamily="34" charset="0"/>
              </a:rPr>
              <a:t> or </a:t>
            </a:r>
            <a:r>
              <a:rPr lang="fr-FR" sz="800" dirty="0" err="1">
                <a:solidFill>
                  <a:prstClr val="black"/>
                </a:solidFill>
                <a:latin typeface="Brandon Text Medium" pitchFamily="34" charset="0"/>
              </a:rPr>
              <a:t>accelerated</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through</a:t>
            </a:r>
            <a:r>
              <a:rPr lang="fr-FR" sz="800" dirty="0">
                <a:solidFill>
                  <a:prstClr val="black"/>
                </a:solidFill>
                <a:latin typeface="Brandon Text Medium" pitchFamily="34" charset="0"/>
              </a:rPr>
              <a:t> the Time Menu.</a:t>
            </a:r>
          </a:p>
          <a:p>
            <a:pPr lvl="0" algn="just">
              <a:spcBef>
                <a:spcPct val="20000"/>
              </a:spcBef>
              <a:buClr>
                <a:srgbClr val="00497E"/>
              </a:buClr>
            </a:pPr>
            <a:endParaRPr lang="fr-FR" sz="800" dirty="0">
              <a:solidFill>
                <a:prstClr val="black"/>
              </a:solidFill>
              <a:latin typeface="Brandon Text Medium" pitchFamily="34" charset="0"/>
            </a:endParaRPr>
          </a:p>
          <a:p>
            <a:pPr lvl="0" algn="just">
              <a:spcBef>
                <a:spcPct val="20000"/>
              </a:spcBef>
              <a:buClr>
                <a:srgbClr val="00497E"/>
              </a:buClr>
            </a:pPr>
            <a:r>
              <a:rPr lang="fr-FR" sz="800" dirty="0">
                <a:solidFill>
                  <a:prstClr val="black"/>
                </a:solidFill>
                <a:latin typeface="Brandon Text Medium" pitchFamily="34" charset="0"/>
              </a:rPr>
              <a:t>The « </a:t>
            </a:r>
            <a:r>
              <a:rPr lang="fr-FR" sz="800" dirty="0" err="1">
                <a:solidFill>
                  <a:prstClr val="black"/>
                </a:solidFill>
                <a:latin typeface="Brandon Text Medium" pitchFamily="34" charset="0"/>
              </a:rPr>
              <a:t>Next</a:t>
            </a:r>
            <a:r>
              <a:rPr lang="fr-FR" sz="800" dirty="0">
                <a:solidFill>
                  <a:prstClr val="black"/>
                </a:solidFill>
                <a:latin typeface="Brandon Text Medium" pitchFamily="34" charset="0"/>
              </a:rPr>
              <a:t> » </a:t>
            </a:r>
            <a:r>
              <a:rPr lang="fr-FR" sz="800" dirty="0" err="1">
                <a:solidFill>
                  <a:prstClr val="black"/>
                </a:solidFill>
                <a:latin typeface="Brandon Text Medium" pitchFamily="34" charset="0"/>
              </a:rPr>
              <a:t>button</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allows</a:t>
            </a:r>
            <a:r>
              <a:rPr lang="fr-FR" sz="800" dirty="0">
                <a:solidFill>
                  <a:prstClr val="black"/>
                </a:solidFill>
                <a:latin typeface="Brandon Text Medium" pitchFamily="34" charset="0"/>
              </a:rPr>
              <a:t> to </a:t>
            </a:r>
            <a:r>
              <a:rPr lang="fr-FR" sz="800" dirty="0" err="1">
                <a:solidFill>
                  <a:prstClr val="black"/>
                </a:solidFill>
                <a:latin typeface="Brandon Text Medium" pitchFamily="34" charset="0"/>
              </a:rPr>
              <a:t>load</a:t>
            </a:r>
            <a:r>
              <a:rPr lang="fr-FR" sz="800" dirty="0">
                <a:solidFill>
                  <a:prstClr val="black"/>
                </a:solidFill>
                <a:latin typeface="Brandon Text Medium" pitchFamily="34" charset="0"/>
              </a:rPr>
              <a:t> the </a:t>
            </a:r>
            <a:r>
              <a:rPr lang="fr-FR" sz="800" dirty="0" err="1">
                <a:solidFill>
                  <a:prstClr val="black"/>
                </a:solidFill>
                <a:latin typeface="Brandon Text Medium" pitchFamily="34" charset="0"/>
              </a:rPr>
              <a:t>next</a:t>
            </a:r>
            <a:r>
              <a:rPr lang="fr-FR" sz="800" dirty="0">
                <a:solidFill>
                  <a:prstClr val="black"/>
                </a:solidFill>
                <a:latin typeface="Brandon Text Medium" pitchFamily="34" charset="0"/>
              </a:rPr>
              <a:t> message </a:t>
            </a:r>
            <a:r>
              <a:rPr lang="fr-FR" sz="800" dirty="0" err="1">
                <a:solidFill>
                  <a:prstClr val="black"/>
                </a:solidFill>
                <a:latin typeface="Brandon Text Medium" pitchFamily="34" charset="0"/>
              </a:rPr>
              <a:t>into</a:t>
            </a:r>
            <a:r>
              <a:rPr lang="fr-FR" sz="800" dirty="0">
                <a:solidFill>
                  <a:prstClr val="black"/>
                </a:solidFill>
                <a:latin typeface="Brandon Text Medium" pitchFamily="34" charset="0"/>
              </a:rPr>
              <a:t> the </a:t>
            </a:r>
            <a:r>
              <a:rPr lang="fr-FR" sz="800" dirty="0" err="1">
                <a:solidFill>
                  <a:prstClr val="black"/>
                </a:solidFill>
                <a:latin typeface="Brandon Text Medium" pitchFamily="34" charset="0"/>
              </a:rPr>
              <a:t>list</a:t>
            </a:r>
            <a:r>
              <a:rPr lang="fr-FR" sz="800" dirty="0">
                <a:solidFill>
                  <a:prstClr val="black"/>
                </a:solidFill>
                <a:latin typeface="Brandon Text Medium" pitchFamily="34" charset="0"/>
              </a:rPr>
              <a:t> and set the </a:t>
            </a:r>
            <a:r>
              <a:rPr lang="fr-FR" sz="800" dirty="0" err="1">
                <a:solidFill>
                  <a:prstClr val="black"/>
                </a:solidFill>
                <a:latin typeface="Brandon Text Medium" pitchFamily="34" charset="0"/>
              </a:rPr>
              <a:t>corresponding</a:t>
            </a:r>
            <a:r>
              <a:rPr lang="fr-FR" sz="800" dirty="0">
                <a:solidFill>
                  <a:prstClr val="black"/>
                </a:solidFill>
                <a:latin typeface="Brandon Text Medium" pitchFamily="34" charset="0"/>
              </a:rPr>
              <a:t> date. </a:t>
            </a:r>
            <a:r>
              <a:rPr lang="fr-FR" sz="800" dirty="0" err="1">
                <a:solidFill>
                  <a:prstClr val="black"/>
                </a:solidFill>
                <a:latin typeface="Brandon Text Medium" pitchFamily="34" charset="0"/>
              </a:rPr>
              <a:t>Therefore</a:t>
            </a:r>
            <a:r>
              <a:rPr lang="fr-FR" sz="800" dirty="0">
                <a:solidFill>
                  <a:prstClr val="black"/>
                </a:solidFill>
                <a:latin typeface="Brandon Text Medium" pitchFamily="34" charset="0"/>
              </a:rPr>
              <a:t>, all the messages of a session </a:t>
            </a:r>
            <a:r>
              <a:rPr lang="fr-FR" sz="800" dirty="0" err="1">
                <a:solidFill>
                  <a:prstClr val="black"/>
                </a:solidFill>
                <a:latin typeface="Brandon Text Medium" pitchFamily="34" charset="0"/>
              </a:rPr>
              <a:t>can</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be</a:t>
            </a:r>
            <a:r>
              <a:rPr lang="fr-FR" sz="800" dirty="0">
                <a:solidFill>
                  <a:prstClr val="black"/>
                </a:solidFill>
                <a:latin typeface="Brandon Text Medium" pitchFamily="34" charset="0"/>
              </a:rPr>
              <a:t> </a:t>
            </a:r>
            <a:r>
              <a:rPr lang="fr-FR" sz="800" dirty="0" err="1">
                <a:solidFill>
                  <a:prstClr val="black"/>
                </a:solidFill>
                <a:latin typeface="Brandon Text Medium" pitchFamily="34" charset="0"/>
              </a:rPr>
              <a:t>loaded</a:t>
            </a:r>
            <a:r>
              <a:rPr lang="fr-FR" sz="800" dirty="0">
                <a:solidFill>
                  <a:prstClr val="black"/>
                </a:solidFill>
                <a:latin typeface="Brandon Text Medium" pitchFamily="34" charset="0"/>
              </a:rPr>
              <a:t> and </a:t>
            </a:r>
            <a:r>
              <a:rPr lang="fr-FR" sz="800" dirty="0" err="1">
                <a:solidFill>
                  <a:prstClr val="black"/>
                </a:solidFill>
                <a:latin typeface="Brandon Text Medium" pitchFamily="34" charset="0"/>
              </a:rPr>
              <a:t>displayed</a:t>
            </a:r>
            <a:r>
              <a:rPr lang="fr-FR" sz="800" dirty="0">
                <a:solidFill>
                  <a:prstClr val="black"/>
                </a:solidFill>
                <a:latin typeface="Brandon Text Medium" pitchFamily="34" charset="0"/>
              </a:rPr>
              <a:t> in real-time (action </a:t>
            </a:r>
            <a:r>
              <a:rPr lang="fr-FR" sz="800" dirty="0" err="1">
                <a:solidFill>
                  <a:prstClr val="black"/>
                </a:solidFill>
                <a:latin typeface="Brandon Text Medium" pitchFamily="34" charset="0"/>
              </a:rPr>
              <a:t>replay</a:t>
            </a:r>
            <a:r>
              <a:rPr lang="fr-FR" sz="800" dirty="0">
                <a:solidFill>
                  <a:prstClr val="black"/>
                </a:solidFill>
                <a:latin typeface="Brandon Text Medium" pitchFamily="34" charset="0"/>
              </a:rPr>
              <a:t>), in </a:t>
            </a:r>
            <a:r>
              <a:rPr lang="fr-FR" sz="800" dirty="0" err="1">
                <a:solidFill>
                  <a:prstClr val="black"/>
                </a:solidFill>
                <a:latin typeface="Brandon Text Medium" pitchFamily="34" charset="0"/>
              </a:rPr>
              <a:t>accelerated</a:t>
            </a:r>
            <a:r>
              <a:rPr lang="fr-FR" sz="800" dirty="0">
                <a:solidFill>
                  <a:prstClr val="black"/>
                </a:solidFill>
                <a:latin typeface="Brandon Text Medium" pitchFamily="34" charset="0"/>
              </a:rPr>
              <a:t> time or in slow motion mode (</a:t>
            </a:r>
            <a:r>
              <a:rPr lang="fr-FR" sz="800" dirty="0" err="1">
                <a:solidFill>
                  <a:prstClr val="black"/>
                </a:solidFill>
                <a:latin typeface="Brandon Text Medium" pitchFamily="34" charset="0"/>
              </a:rPr>
              <a:t>analysis</a:t>
            </a:r>
            <a:r>
              <a:rPr lang="fr-FR" sz="800" dirty="0">
                <a:solidFill>
                  <a:prstClr val="black"/>
                </a:solidFill>
                <a:latin typeface="Brandon Text Medium" pitchFamily="34" charset="0"/>
              </a:rPr>
              <a:t>).</a:t>
            </a:r>
          </a:p>
        </p:txBody>
      </p:sp>
    </p:spTree>
    <p:extLst>
      <p:ext uri="{BB962C8B-B14F-4D97-AF65-F5344CB8AC3E}">
        <p14:creationId xmlns:p14="http://schemas.microsoft.com/office/powerpoint/2010/main" val="3060238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28</a:t>
            </a:fld>
            <a:endParaRPr lang="fr-FR"/>
          </a:p>
        </p:txBody>
      </p:sp>
      <p:sp>
        <p:nvSpPr>
          <p:cNvPr id="6" name="Espace réservé du texte 5"/>
          <p:cNvSpPr>
            <a:spLocks noGrp="1"/>
          </p:cNvSpPr>
          <p:nvPr>
            <p:ph type="body" sz="quarter" idx="14"/>
          </p:nvPr>
        </p:nvSpPr>
        <p:spPr>
          <a:xfrm>
            <a:off x="443039" y="804180"/>
            <a:ext cx="8207775" cy="3861007"/>
          </a:xfrm>
        </p:spPr>
        <p:txBody>
          <a:bodyPr>
            <a:normAutofit/>
          </a:bodyPr>
          <a:lstStyle/>
          <a:p>
            <a:endParaRPr lang="en-US" sz="800" dirty="0"/>
          </a:p>
          <a:p>
            <a:endParaRPr lang="en-US" sz="800" dirty="0"/>
          </a:p>
          <a:p>
            <a:endParaRPr lang="en-US" sz="800" dirty="0"/>
          </a:p>
          <a:p>
            <a:endParaRPr lang="en-US" sz="800" dirty="0"/>
          </a:p>
          <a:p>
            <a:endParaRPr lang="en-US" sz="800" dirty="0"/>
          </a:p>
        </p:txBody>
      </p:sp>
      <p:sp>
        <p:nvSpPr>
          <p:cNvPr id="7" name="Espace réservé du texte 4"/>
          <p:cNvSpPr>
            <a:spLocks noGrp="1"/>
          </p:cNvSpPr>
          <p:nvPr>
            <p:ph type="body" sz="quarter" idx="13"/>
          </p:nvPr>
        </p:nvSpPr>
        <p:spPr>
          <a:xfrm>
            <a:off x="443039" y="127494"/>
            <a:ext cx="8207775" cy="259167"/>
          </a:xfrm>
        </p:spPr>
        <p:txBody>
          <a:bodyPr/>
          <a:lstStyle/>
          <a:p>
            <a:r>
              <a:rPr lang="en-US" sz="1200" dirty="0"/>
              <a:t>8 - </a:t>
            </a:r>
            <a:r>
              <a:rPr lang="fr-FR" sz="1200" dirty="0"/>
              <a:t>Trial </a:t>
            </a:r>
            <a:r>
              <a:rPr lang="fr-FR" sz="1200" dirty="0" err="1"/>
              <a:t>Austria</a:t>
            </a:r>
            <a:r>
              <a:rPr lang="fr-FR" sz="1200" dirty="0"/>
              <a:t> </a:t>
            </a:r>
            <a:r>
              <a:rPr lang="fr-FR" sz="1200" dirty="0" err="1"/>
              <a:t>assets</a:t>
            </a:r>
            <a:r>
              <a:rPr lang="fr-FR" sz="1200" dirty="0"/>
              <a:t>/</a:t>
            </a:r>
            <a:r>
              <a:rPr lang="fr-FR" sz="1200" dirty="0" err="1"/>
              <a:t>functions</a:t>
            </a:r>
            <a:endParaRPr lang="en-US" sz="1200" dirty="0"/>
          </a:p>
          <a:p>
            <a:endParaRPr lang="en-US" sz="1200" dirty="0"/>
          </a:p>
        </p:txBody>
      </p:sp>
      <p:sp>
        <p:nvSpPr>
          <p:cNvPr id="8"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8.3 - Display OGC Stream (DLR)</a:t>
            </a:r>
          </a:p>
          <a:p>
            <a:endParaRPr lang="fr-FR" sz="1000"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858" y="1315090"/>
            <a:ext cx="2745106" cy="1503825"/>
          </a:xfrm>
          <a:prstGeom prst="rect">
            <a:avLst/>
          </a:prstGeom>
        </p:spPr>
      </p:pic>
      <p:sp>
        <p:nvSpPr>
          <p:cNvPr id="10" name="ZoneTexte 9"/>
          <p:cNvSpPr txBox="1"/>
          <p:nvPr/>
        </p:nvSpPr>
        <p:spPr>
          <a:xfrm>
            <a:off x="4356504" y="787147"/>
            <a:ext cx="4158481" cy="486287"/>
          </a:xfrm>
          <a:prstGeom prst="rect">
            <a:avLst/>
          </a:prstGeom>
          <a:noFill/>
        </p:spPr>
        <p:txBody>
          <a:bodyPr wrap="square" rtlCol="0">
            <a:spAutoFit/>
          </a:bodyPr>
          <a:lstStyle/>
          <a:p>
            <a:pPr lvl="0">
              <a:spcBef>
                <a:spcPct val="20000"/>
              </a:spcBef>
              <a:buClr>
                <a:srgbClr val="00497E"/>
              </a:buClr>
            </a:pPr>
            <a:r>
              <a:rPr lang="en-US" sz="800" dirty="0">
                <a:solidFill>
                  <a:prstClr val="black"/>
                </a:solidFill>
                <a:latin typeface="Brandon Text Medium" pitchFamily="34" charset="0"/>
              </a:rPr>
              <a:t>The stream is automatically placed into the Layer Menu and can be activated.</a:t>
            </a:r>
          </a:p>
          <a:p>
            <a:pPr lvl="0">
              <a:spcBef>
                <a:spcPct val="20000"/>
              </a:spcBef>
              <a:buClr>
                <a:srgbClr val="00497E"/>
              </a:buClr>
            </a:pPr>
            <a:r>
              <a:rPr lang="en-US" sz="800" dirty="0">
                <a:solidFill>
                  <a:prstClr val="black"/>
                </a:solidFill>
                <a:latin typeface="Brandon Text Medium" pitchFamily="34" charset="0"/>
              </a:rPr>
              <a:t>The user can toggle on/off this layer, change its properties (</a:t>
            </a:r>
            <a:r>
              <a:rPr lang="en-US" sz="800" dirty="0" err="1">
                <a:solidFill>
                  <a:prstClr val="black"/>
                </a:solidFill>
                <a:latin typeface="Brandon Text Medium" pitchFamily="34" charset="0"/>
              </a:rPr>
              <a:t>colour</a:t>
            </a:r>
            <a:r>
              <a:rPr lang="en-US" sz="800" dirty="0">
                <a:solidFill>
                  <a:prstClr val="black"/>
                </a:solidFill>
                <a:latin typeface="Brandon Text Medium" pitchFamily="34" charset="0"/>
              </a:rPr>
              <a:t>, opacity, caching mode) or delete this layer.</a:t>
            </a: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592" y="1315090"/>
            <a:ext cx="2745107" cy="1503826"/>
          </a:xfrm>
          <a:prstGeom prst="rect">
            <a:avLst/>
          </a:prstGeom>
        </p:spPr>
      </p:pic>
      <p:sp>
        <p:nvSpPr>
          <p:cNvPr id="12" name="ZoneTexte 11"/>
          <p:cNvSpPr txBox="1"/>
          <p:nvPr/>
        </p:nvSpPr>
        <p:spPr>
          <a:xfrm>
            <a:off x="513479" y="2904773"/>
            <a:ext cx="3506170" cy="338554"/>
          </a:xfrm>
          <a:prstGeom prst="rect">
            <a:avLst/>
          </a:prstGeom>
          <a:noFill/>
        </p:spPr>
        <p:txBody>
          <a:bodyPr wrap="square" rtlCol="0">
            <a:spAutoFit/>
          </a:bodyPr>
          <a:lstStyle/>
          <a:p>
            <a:pPr lvl="0">
              <a:spcBef>
                <a:spcPct val="20000"/>
              </a:spcBef>
              <a:buClr>
                <a:srgbClr val="00497E"/>
              </a:buClr>
            </a:pPr>
            <a:r>
              <a:rPr lang="en-US" sz="800" dirty="0">
                <a:solidFill>
                  <a:prstClr val="black"/>
                </a:solidFill>
                <a:latin typeface="Brandon Text Medium" pitchFamily="34" charset="0"/>
              </a:rPr>
              <a:t>Measurements can be done (e.g. distance, height, surface), the Target Tool can be used to get GPS location, altitude, distance &amp; ground type</a:t>
            </a: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856" y="3243328"/>
            <a:ext cx="2745107" cy="1503825"/>
          </a:xfrm>
          <a:prstGeom prst="rect">
            <a:avLst/>
          </a:prstGeom>
        </p:spPr>
      </p:pic>
      <p:sp>
        <p:nvSpPr>
          <p:cNvPr id="15" name="ZoneTexte 14"/>
          <p:cNvSpPr txBox="1"/>
          <p:nvPr/>
        </p:nvSpPr>
        <p:spPr>
          <a:xfrm>
            <a:off x="4438242" y="2970344"/>
            <a:ext cx="4405373" cy="338554"/>
          </a:xfrm>
          <a:prstGeom prst="rect">
            <a:avLst/>
          </a:prstGeom>
          <a:noFill/>
        </p:spPr>
        <p:txBody>
          <a:bodyPr wrap="none" rtlCol="0">
            <a:spAutoFit/>
          </a:bodyPr>
          <a:lstStyle/>
          <a:p>
            <a:pPr lvl="0"/>
            <a:r>
              <a:rPr lang="en-US" sz="800" dirty="0">
                <a:solidFill>
                  <a:prstClr val="black"/>
                </a:solidFill>
                <a:latin typeface="Brandon Text Medium" pitchFamily="34" charset="0"/>
              </a:rPr>
              <a:t>Other stream layers can be combined (e.g. cartography layers such as Open Street Map)</a:t>
            </a:r>
          </a:p>
          <a:p>
            <a:endParaRPr lang="fr-FR" sz="800" dirty="0"/>
          </a:p>
        </p:txBody>
      </p:sp>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9592" y="3243327"/>
            <a:ext cx="2745109" cy="1503826"/>
          </a:xfrm>
          <a:prstGeom prst="rect">
            <a:avLst/>
          </a:prstGeom>
        </p:spPr>
      </p:pic>
      <p:sp>
        <p:nvSpPr>
          <p:cNvPr id="5" name="ZoneTexte 4"/>
          <p:cNvSpPr txBox="1"/>
          <p:nvPr/>
        </p:nvSpPr>
        <p:spPr>
          <a:xfrm>
            <a:off x="646820" y="798355"/>
            <a:ext cx="3150562" cy="461665"/>
          </a:xfrm>
          <a:prstGeom prst="rect">
            <a:avLst/>
          </a:prstGeom>
          <a:noFill/>
        </p:spPr>
        <p:txBody>
          <a:bodyPr wrap="square" rtlCol="0">
            <a:spAutoFit/>
          </a:bodyPr>
          <a:lstStyle/>
          <a:p>
            <a:pPr lvl="0">
              <a:spcBef>
                <a:spcPct val="20000"/>
              </a:spcBef>
              <a:buClr>
                <a:srgbClr val="00497E"/>
              </a:buClr>
            </a:pPr>
            <a:r>
              <a:rPr lang="en-US" sz="800" dirty="0">
                <a:solidFill>
                  <a:prstClr val="black"/>
                </a:solidFill>
                <a:latin typeface="Brandon Text Medium" pitchFamily="34" charset="0"/>
              </a:rPr>
              <a:t>When a WMS message is received from the Technical Infrastructure (testbed) </a:t>
            </a:r>
            <a:r>
              <a:rPr lang="en-US" sz="800" dirty="0" err="1">
                <a:solidFill>
                  <a:prstClr val="black"/>
                </a:solidFill>
                <a:latin typeface="Brandon Text Medium" pitchFamily="34" charset="0"/>
              </a:rPr>
              <a:t>Geoserver</a:t>
            </a:r>
            <a:r>
              <a:rPr lang="en-US" sz="800" dirty="0">
                <a:solidFill>
                  <a:prstClr val="black"/>
                </a:solidFill>
                <a:latin typeface="Brandon Text Medium" pitchFamily="34" charset="0"/>
              </a:rPr>
              <a:t>, the information is displayed into the Trace window as an Imagery WMS message.</a:t>
            </a:r>
          </a:p>
        </p:txBody>
      </p:sp>
    </p:spTree>
    <p:extLst>
      <p:ext uri="{BB962C8B-B14F-4D97-AF65-F5344CB8AC3E}">
        <p14:creationId xmlns:p14="http://schemas.microsoft.com/office/powerpoint/2010/main" val="3339846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29</a:t>
            </a:fld>
            <a:endParaRPr lang="fr-FR"/>
          </a:p>
        </p:txBody>
      </p:sp>
      <p:sp>
        <p:nvSpPr>
          <p:cNvPr id="6" name="Espace réservé du texte 5"/>
          <p:cNvSpPr>
            <a:spLocks noGrp="1"/>
          </p:cNvSpPr>
          <p:nvPr>
            <p:ph type="body" sz="quarter" idx="14"/>
          </p:nvPr>
        </p:nvSpPr>
        <p:spPr>
          <a:xfrm>
            <a:off x="443039" y="804180"/>
            <a:ext cx="8207775" cy="3861007"/>
          </a:xfrm>
        </p:spPr>
        <p:txBody>
          <a:bodyPr>
            <a:normAutofit/>
          </a:bodyPr>
          <a:lstStyle/>
          <a:p>
            <a:endParaRPr lang="en-US" sz="800" dirty="0"/>
          </a:p>
          <a:p>
            <a:endParaRPr lang="en-US" sz="800" dirty="0"/>
          </a:p>
          <a:p>
            <a:endParaRPr lang="en-US" sz="800" dirty="0"/>
          </a:p>
          <a:p>
            <a:endParaRPr lang="en-US" sz="800" dirty="0"/>
          </a:p>
        </p:txBody>
      </p:sp>
      <p:sp>
        <p:nvSpPr>
          <p:cNvPr id="7" name="Espace réservé du texte 4"/>
          <p:cNvSpPr>
            <a:spLocks noGrp="1"/>
          </p:cNvSpPr>
          <p:nvPr>
            <p:ph type="body" sz="quarter" idx="13"/>
          </p:nvPr>
        </p:nvSpPr>
        <p:spPr>
          <a:xfrm>
            <a:off x="443039" y="127494"/>
            <a:ext cx="8207775" cy="259167"/>
          </a:xfrm>
        </p:spPr>
        <p:txBody>
          <a:bodyPr/>
          <a:lstStyle/>
          <a:p>
            <a:r>
              <a:rPr lang="en-US" sz="1200" dirty="0"/>
              <a:t>8 - </a:t>
            </a:r>
            <a:r>
              <a:rPr lang="fr-FR" sz="1200" dirty="0"/>
              <a:t>Trial </a:t>
            </a:r>
            <a:r>
              <a:rPr lang="fr-FR" sz="1200" dirty="0" err="1"/>
              <a:t>Austria</a:t>
            </a:r>
            <a:r>
              <a:rPr lang="fr-FR" sz="1200" dirty="0"/>
              <a:t> </a:t>
            </a:r>
            <a:r>
              <a:rPr lang="fr-FR" sz="1200" dirty="0" err="1"/>
              <a:t>assets</a:t>
            </a:r>
            <a:r>
              <a:rPr lang="fr-FR" sz="1200" dirty="0"/>
              <a:t>/</a:t>
            </a:r>
            <a:r>
              <a:rPr lang="fr-FR" sz="1200" dirty="0" err="1"/>
              <a:t>functions</a:t>
            </a:r>
            <a:endParaRPr lang="en-US" sz="1200" dirty="0"/>
          </a:p>
          <a:p>
            <a:endParaRPr lang="en-US" sz="1200" dirty="0"/>
          </a:p>
        </p:txBody>
      </p:sp>
      <p:sp>
        <p:nvSpPr>
          <p:cNvPr id="8"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8.3 - Display OGC Stream (DLR)</a:t>
            </a:r>
          </a:p>
          <a:p>
            <a:endParaRPr lang="fr-FR" sz="1000" dirty="0"/>
          </a:p>
        </p:txBody>
      </p:sp>
      <p:sp>
        <p:nvSpPr>
          <p:cNvPr id="10" name="ZoneTexte 9"/>
          <p:cNvSpPr txBox="1"/>
          <p:nvPr/>
        </p:nvSpPr>
        <p:spPr>
          <a:xfrm>
            <a:off x="521264" y="932312"/>
            <a:ext cx="2961609" cy="1249573"/>
          </a:xfrm>
          <a:prstGeom prst="rect">
            <a:avLst/>
          </a:prstGeom>
          <a:noFill/>
        </p:spPr>
        <p:txBody>
          <a:bodyPr wrap="square" rtlCol="0">
            <a:spAutoFit/>
          </a:bodyPr>
          <a:lstStyle/>
          <a:p>
            <a:pPr lvl="0" algn="just">
              <a:spcBef>
                <a:spcPct val="20000"/>
              </a:spcBef>
              <a:buClr>
                <a:srgbClr val="00497E"/>
              </a:buClr>
            </a:pPr>
            <a:r>
              <a:rPr lang="en-US" sz="800" dirty="0">
                <a:solidFill>
                  <a:prstClr val="black"/>
                </a:solidFill>
                <a:latin typeface="Brandon Text Medium" pitchFamily="34" charset="0"/>
              </a:rPr>
              <a:t>Since the data stream is draped on the </a:t>
            </a:r>
            <a:r>
              <a:rPr lang="en-US" sz="800" dirty="0" err="1">
                <a:solidFill>
                  <a:prstClr val="black"/>
                </a:solidFill>
                <a:latin typeface="Brandon Text Medium" pitchFamily="34" charset="0"/>
              </a:rPr>
              <a:t>vieWTerra</a:t>
            </a:r>
            <a:r>
              <a:rPr lang="en-US" sz="800" dirty="0">
                <a:solidFill>
                  <a:prstClr val="black"/>
                </a:solidFill>
                <a:latin typeface="Brandon Text Medium" pitchFamily="34" charset="0"/>
              </a:rPr>
              <a:t> Evolution terrain, it is possible to use the Profile Tool to measure the slope or the accident of the area. </a:t>
            </a:r>
          </a:p>
          <a:p>
            <a:pPr lvl="0" algn="just">
              <a:spcBef>
                <a:spcPct val="20000"/>
              </a:spcBef>
              <a:buClr>
                <a:srgbClr val="00497E"/>
              </a:buClr>
            </a:pPr>
            <a:r>
              <a:rPr lang="en-US" sz="800" dirty="0">
                <a:solidFill>
                  <a:prstClr val="black"/>
                </a:solidFill>
                <a:latin typeface="Brandon Text Medium" pitchFamily="34" charset="0"/>
              </a:rPr>
              <a:t>The Profile window informs of the slope and its min. and max. altitudes. The 2D profile is linked to the 3D View in order to allow 2D and/or 3D measurements. </a:t>
            </a:r>
          </a:p>
          <a:p>
            <a:pPr lvl="0" algn="just">
              <a:spcBef>
                <a:spcPct val="20000"/>
              </a:spcBef>
              <a:buClr>
                <a:srgbClr val="00497E"/>
              </a:buClr>
            </a:pPr>
            <a:r>
              <a:rPr lang="en-US" sz="800" dirty="0">
                <a:solidFill>
                  <a:prstClr val="black"/>
                </a:solidFill>
                <a:latin typeface="Brandon Text Medium" pitchFamily="34" charset="0"/>
              </a:rPr>
              <a:t>The Profile Tool gives a clear real-time picture of the slope of a given area, which Imagery has been acquired just a while ago by DLR’s drone.</a:t>
            </a:r>
          </a:p>
        </p:txBody>
      </p:sp>
      <p:sp>
        <p:nvSpPr>
          <p:cNvPr id="12" name="ZoneTexte 11"/>
          <p:cNvSpPr txBox="1"/>
          <p:nvPr/>
        </p:nvSpPr>
        <p:spPr>
          <a:xfrm>
            <a:off x="521264" y="2904773"/>
            <a:ext cx="2909192" cy="1594283"/>
          </a:xfrm>
          <a:prstGeom prst="rect">
            <a:avLst/>
          </a:prstGeom>
          <a:noFill/>
        </p:spPr>
        <p:txBody>
          <a:bodyPr wrap="square" rtlCol="0">
            <a:spAutoFit/>
          </a:bodyPr>
          <a:lstStyle/>
          <a:p>
            <a:pPr lvl="0" algn="just">
              <a:spcBef>
                <a:spcPct val="20000"/>
              </a:spcBef>
              <a:buClr>
                <a:srgbClr val="00497E"/>
              </a:buClr>
            </a:pPr>
            <a:r>
              <a:rPr lang="en-US" sz="800" dirty="0">
                <a:solidFill>
                  <a:prstClr val="black"/>
                </a:solidFill>
                <a:latin typeface="Brandon Text Medium" pitchFamily="34" charset="0"/>
              </a:rPr>
              <a:t>In the same way, the Horizon Tool can be used to get a 360° line of sight from any given location chosen by the user, including into the recently-acquired Imagery draped a layer over the 3D terrain.</a:t>
            </a:r>
          </a:p>
          <a:p>
            <a:pPr lvl="0" algn="just">
              <a:spcBef>
                <a:spcPct val="20000"/>
              </a:spcBef>
              <a:buClr>
                <a:srgbClr val="00497E"/>
              </a:buClr>
            </a:pPr>
            <a:r>
              <a:rPr lang="en-US" sz="800" dirty="0">
                <a:solidFill>
                  <a:prstClr val="black"/>
                </a:solidFill>
                <a:latin typeface="Brandon Text Medium" pitchFamily="34" charset="0"/>
              </a:rPr>
              <a:t> </a:t>
            </a:r>
            <a:br>
              <a:rPr lang="en-US" sz="800" dirty="0">
                <a:solidFill>
                  <a:prstClr val="black"/>
                </a:solidFill>
                <a:latin typeface="Brandon Text Medium" pitchFamily="34" charset="0"/>
              </a:rPr>
            </a:br>
            <a:r>
              <a:rPr lang="en-US" sz="800" dirty="0">
                <a:solidFill>
                  <a:prstClr val="black"/>
                </a:solidFill>
                <a:latin typeface="Brandon Text Medium" pitchFamily="34" charset="0"/>
              </a:rPr>
              <a:t>It allows to measure the distance from the selected spot (which can be picked at a certain distance from the ground level) to any targetable point around that initial spot. </a:t>
            </a:r>
            <a:br>
              <a:rPr lang="en-US" sz="800" dirty="0">
                <a:solidFill>
                  <a:prstClr val="black"/>
                </a:solidFill>
                <a:latin typeface="Brandon Text Medium" pitchFamily="34" charset="0"/>
              </a:rPr>
            </a:br>
            <a:r>
              <a:rPr lang="en-US" sz="800" dirty="0">
                <a:solidFill>
                  <a:prstClr val="black"/>
                </a:solidFill>
                <a:latin typeface="Brandon Text Medium" pitchFamily="34" charset="0"/>
              </a:rPr>
              <a:t>Ground type (Land Cover) as well as GPS location and altitude are also informed for each point along the drawn horizon red line. This can be used for inter-visibility and  communication/ signal coverage assessment.    </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5299" y="804180"/>
            <a:ext cx="3580785" cy="1961627"/>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789" y="2823233"/>
            <a:ext cx="3547803" cy="1943559"/>
          </a:xfrm>
          <a:prstGeom prst="rect">
            <a:avLst/>
          </a:prstGeom>
        </p:spPr>
      </p:pic>
    </p:spTree>
    <p:extLst>
      <p:ext uri="{BB962C8B-B14F-4D97-AF65-F5344CB8AC3E}">
        <p14:creationId xmlns:p14="http://schemas.microsoft.com/office/powerpoint/2010/main" val="297180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3</a:t>
            </a:fld>
            <a:endParaRPr lang="fr-FR"/>
          </a:p>
        </p:txBody>
      </p:sp>
      <p:sp>
        <p:nvSpPr>
          <p:cNvPr id="5" name="Espace réservé du texte 4"/>
          <p:cNvSpPr>
            <a:spLocks noGrp="1"/>
          </p:cNvSpPr>
          <p:nvPr>
            <p:ph type="body" sz="quarter" idx="13"/>
          </p:nvPr>
        </p:nvSpPr>
        <p:spPr>
          <a:xfrm>
            <a:off x="443039" y="127494"/>
            <a:ext cx="8207775" cy="259167"/>
          </a:xfrm>
        </p:spPr>
        <p:txBody>
          <a:bodyPr/>
          <a:lstStyle/>
          <a:p>
            <a:r>
              <a:rPr lang="en-US" sz="1200" dirty="0"/>
              <a:t>1 -  General Interface</a:t>
            </a:r>
          </a:p>
        </p:txBody>
      </p:sp>
      <p:pic>
        <p:nvPicPr>
          <p:cNvPr id="10" name="Image 9"/>
          <p:cNvPicPr/>
          <p:nvPr/>
        </p:nvPicPr>
        <p:blipFill>
          <a:blip r:embed="rId2" cstate="print">
            <a:extLst>
              <a:ext uri="{28A0092B-C50C-407E-A947-70E740481C1C}">
                <a14:useLocalDpi xmlns:a14="http://schemas.microsoft.com/office/drawing/2010/main" val="0"/>
              </a:ext>
            </a:extLst>
          </a:blip>
          <a:stretch>
            <a:fillRect/>
          </a:stretch>
        </p:blipFill>
        <p:spPr>
          <a:xfrm>
            <a:off x="1019175" y="533400"/>
            <a:ext cx="6967606" cy="4202868"/>
          </a:xfrm>
          <a:prstGeom prst="rect">
            <a:avLst/>
          </a:prstGeom>
        </p:spPr>
      </p:pic>
    </p:spTree>
    <p:extLst>
      <p:ext uri="{BB962C8B-B14F-4D97-AF65-F5344CB8AC3E}">
        <p14:creationId xmlns:p14="http://schemas.microsoft.com/office/powerpoint/2010/main" val="1000972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30</a:t>
            </a:fld>
            <a:endParaRPr lang="fr-FR"/>
          </a:p>
        </p:txBody>
      </p:sp>
      <p:sp>
        <p:nvSpPr>
          <p:cNvPr id="6" name="Espace réservé du texte 5"/>
          <p:cNvSpPr>
            <a:spLocks noGrp="1"/>
          </p:cNvSpPr>
          <p:nvPr>
            <p:ph type="body" sz="quarter" idx="14"/>
          </p:nvPr>
        </p:nvSpPr>
        <p:spPr>
          <a:xfrm>
            <a:off x="442913" y="752421"/>
            <a:ext cx="8294687" cy="3730679"/>
          </a:xfrm>
        </p:spPr>
        <p:txBody>
          <a:bodyPr>
            <a:normAutofit/>
          </a:bodyPr>
          <a:lstStyle/>
          <a:p>
            <a:endParaRPr lang="fr-FR" sz="800" dirty="0"/>
          </a:p>
          <a:p>
            <a:endParaRPr lang="en-US" sz="800" dirty="0"/>
          </a:p>
        </p:txBody>
      </p:sp>
      <p:sp>
        <p:nvSpPr>
          <p:cNvPr id="7" name="Espace réservé du texte 4"/>
          <p:cNvSpPr>
            <a:spLocks noGrp="1"/>
          </p:cNvSpPr>
          <p:nvPr>
            <p:ph type="body" sz="quarter" idx="13"/>
          </p:nvPr>
        </p:nvSpPr>
        <p:spPr>
          <a:xfrm>
            <a:off x="443039" y="127494"/>
            <a:ext cx="8207775" cy="259167"/>
          </a:xfrm>
        </p:spPr>
        <p:txBody>
          <a:bodyPr/>
          <a:lstStyle/>
          <a:p>
            <a:r>
              <a:rPr lang="en-US" sz="1200" dirty="0"/>
              <a:t>8 - </a:t>
            </a:r>
            <a:r>
              <a:rPr lang="fr-FR" sz="1200" dirty="0"/>
              <a:t>Trial </a:t>
            </a:r>
            <a:r>
              <a:rPr lang="fr-FR" sz="1200" dirty="0" err="1"/>
              <a:t>Austria</a:t>
            </a:r>
            <a:r>
              <a:rPr lang="fr-FR" sz="1200" dirty="0"/>
              <a:t> </a:t>
            </a:r>
            <a:r>
              <a:rPr lang="fr-FR" sz="1200" dirty="0" err="1"/>
              <a:t>assets</a:t>
            </a:r>
            <a:r>
              <a:rPr lang="fr-FR" sz="1200" dirty="0"/>
              <a:t> / </a:t>
            </a:r>
            <a:r>
              <a:rPr lang="fr-FR" sz="1200" dirty="0" err="1"/>
              <a:t>functions</a:t>
            </a:r>
            <a:endParaRPr lang="en-US" sz="1200" dirty="0"/>
          </a:p>
          <a:p>
            <a:endParaRPr lang="en-US" sz="1200" dirty="0"/>
          </a:p>
        </p:txBody>
      </p:sp>
      <p:sp>
        <p:nvSpPr>
          <p:cNvPr id="8"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8.4 - Display Geotagged photo (Crowd Tasker)</a:t>
            </a:r>
          </a:p>
          <a:p>
            <a:endParaRPr lang="fr-FR" sz="1000"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2436" y="1068043"/>
            <a:ext cx="5020464" cy="2750313"/>
          </a:xfrm>
          <a:prstGeom prst="rect">
            <a:avLst/>
          </a:prstGeom>
        </p:spPr>
      </p:pic>
      <p:sp>
        <p:nvSpPr>
          <p:cNvPr id="5" name="ZoneTexte 4"/>
          <p:cNvSpPr txBox="1"/>
          <p:nvPr/>
        </p:nvSpPr>
        <p:spPr>
          <a:xfrm>
            <a:off x="675608" y="1221282"/>
            <a:ext cx="2609243" cy="2062103"/>
          </a:xfrm>
          <a:prstGeom prst="rect">
            <a:avLst/>
          </a:prstGeom>
          <a:noFill/>
        </p:spPr>
        <p:txBody>
          <a:bodyPr wrap="square" rtlCol="0">
            <a:spAutoFit/>
          </a:bodyPr>
          <a:lstStyle/>
          <a:p>
            <a:endParaRPr lang="fr-FR" sz="800" dirty="0">
              <a:latin typeface="Brandon Text Medium"/>
            </a:endParaRPr>
          </a:p>
          <a:p>
            <a:pPr algn="just"/>
            <a:r>
              <a:rPr lang="fr-FR" sz="800" dirty="0">
                <a:latin typeface="Brandon Text Medium"/>
              </a:rPr>
              <a:t>A </a:t>
            </a:r>
            <a:r>
              <a:rPr lang="fr-FR" sz="800" dirty="0" err="1">
                <a:latin typeface="Brandon Text Medium"/>
              </a:rPr>
              <a:t>CrowdTasker</a:t>
            </a:r>
            <a:r>
              <a:rPr lang="fr-FR" sz="800" dirty="0">
                <a:latin typeface="Brandon Text Medium"/>
              </a:rPr>
              <a:t> photos </a:t>
            </a:r>
            <a:r>
              <a:rPr lang="fr-FR" sz="800" dirty="0" err="1">
                <a:latin typeface="Brandon Text Medium"/>
              </a:rPr>
              <a:t>contains</a:t>
            </a:r>
            <a:r>
              <a:rPr lang="fr-FR" sz="800" dirty="0">
                <a:latin typeface="Brandon Text Medium"/>
              </a:rPr>
              <a:t> the GPS location </a:t>
            </a:r>
            <a:r>
              <a:rPr lang="fr-FR" sz="800" dirty="0" err="1">
                <a:latin typeface="Brandon Text Medium"/>
              </a:rPr>
              <a:t>coming</a:t>
            </a:r>
            <a:r>
              <a:rPr lang="fr-FR" sz="800" dirty="0">
                <a:latin typeface="Brandon Text Medium"/>
              </a:rPr>
              <a:t> </a:t>
            </a:r>
            <a:r>
              <a:rPr lang="fr-FR" sz="800" dirty="0" err="1">
                <a:latin typeface="Brandon Text Medium"/>
              </a:rPr>
              <a:t>from</a:t>
            </a:r>
            <a:r>
              <a:rPr lang="fr-FR" sz="800" dirty="0">
                <a:latin typeface="Brandon Text Medium"/>
              </a:rPr>
              <a:t> the </a:t>
            </a:r>
            <a:r>
              <a:rPr lang="fr-FR" sz="800" dirty="0" err="1">
                <a:latin typeface="Brandon Text Medium"/>
              </a:rPr>
              <a:t>device</a:t>
            </a:r>
            <a:r>
              <a:rPr lang="fr-FR" sz="800" dirty="0">
                <a:latin typeface="Brandon Text Medium"/>
              </a:rPr>
              <a:t> (smartphone, camera)   </a:t>
            </a:r>
            <a:r>
              <a:rPr lang="fr-FR" sz="800" dirty="0" err="1">
                <a:latin typeface="Brandon Text Medium"/>
              </a:rPr>
              <a:t>used</a:t>
            </a:r>
            <a:r>
              <a:rPr lang="fr-FR" sz="800" dirty="0">
                <a:latin typeface="Brandon Text Medium"/>
              </a:rPr>
              <a:t> on-site. </a:t>
            </a:r>
            <a:r>
              <a:rPr lang="fr-FR" sz="800" dirty="0" err="1">
                <a:latin typeface="Brandon Text Medium"/>
              </a:rPr>
              <a:t>Several</a:t>
            </a:r>
            <a:r>
              <a:rPr lang="fr-FR" sz="800" dirty="0">
                <a:latin typeface="Brandon Text Medium"/>
              </a:rPr>
              <a:t> photos </a:t>
            </a:r>
            <a:r>
              <a:rPr lang="fr-FR" sz="800" dirty="0" err="1">
                <a:latin typeface="Brandon Text Medium"/>
              </a:rPr>
              <a:t>can</a:t>
            </a:r>
            <a:r>
              <a:rPr lang="fr-FR" sz="800" dirty="0">
                <a:latin typeface="Brandon Text Medium"/>
              </a:rPr>
              <a:t> have the </a:t>
            </a:r>
            <a:r>
              <a:rPr lang="fr-FR" sz="800" dirty="0" err="1">
                <a:latin typeface="Brandon Text Medium"/>
              </a:rPr>
              <a:t>same</a:t>
            </a:r>
            <a:r>
              <a:rPr lang="fr-FR" sz="800" dirty="0">
                <a:latin typeface="Brandon Text Medium"/>
              </a:rPr>
              <a:t> GPS location.</a:t>
            </a:r>
          </a:p>
          <a:p>
            <a:pPr algn="just"/>
            <a:endParaRPr lang="fr-FR" sz="800" dirty="0">
              <a:latin typeface="Brandon Text Medium"/>
            </a:endParaRPr>
          </a:p>
          <a:p>
            <a:pPr algn="just"/>
            <a:r>
              <a:rPr lang="fr-FR" sz="800" dirty="0" err="1">
                <a:latin typeface="Brandon Text Medium"/>
              </a:rPr>
              <a:t>CrowdTasker</a:t>
            </a:r>
            <a:r>
              <a:rPr lang="fr-FR" sz="800" dirty="0">
                <a:latin typeface="Brandon Text Medium"/>
              </a:rPr>
              <a:t> photos are </a:t>
            </a:r>
            <a:r>
              <a:rPr lang="fr-FR" sz="800" dirty="0" err="1">
                <a:latin typeface="Brandon Text Medium"/>
              </a:rPr>
              <a:t>displayed</a:t>
            </a:r>
            <a:r>
              <a:rPr lang="fr-FR" sz="800" dirty="0">
                <a:latin typeface="Brandon Text Medium"/>
              </a:rPr>
              <a:t> as </a:t>
            </a:r>
            <a:r>
              <a:rPr lang="fr-FR" sz="800" dirty="0" err="1">
                <a:latin typeface="Brandon Text Medium"/>
              </a:rPr>
              <a:t>always</a:t>
            </a:r>
            <a:r>
              <a:rPr lang="fr-FR" sz="800" dirty="0">
                <a:latin typeface="Brandon Text Medium"/>
              </a:rPr>
              <a:t> </a:t>
            </a:r>
            <a:r>
              <a:rPr lang="fr-FR" sz="800" dirty="0" err="1">
                <a:latin typeface="Brandon Text Medium"/>
              </a:rPr>
              <a:t>facing</a:t>
            </a:r>
            <a:r>
              <a:rPr lang="fr-FR" sz="800" dirty="0">
                <a:latin typeface="Brandon Text Medium"/>
              </a:rPr>
              <a:t> the user </a:t>
            </a:r>
            <a:r>
              <a:rPr lang="fr-FR" sz="800" dirty="0" err="1">
                <a:latin typeface="Brandon Text Medium"/>
              </a:rPr>
              <a:t>so</a:t>
            </a:r>
            <a:r>
              <a:rPr lang="fr-FR" sz="800" dirty="0">
                <a:latin typeface="Brandon Text Medium"/>
              </a:rPr>
              <a:t> as to </a:t>
            </a:r>
            <a:r>
              <a:rPr lang="fr-FR" sz="800" dirty="0" err="1">
                <a:latin typeface="Brandon Text Medium"/>
              </a:rPr>
              <a:t>allow</a:t>
            </a:r>
            <a:r>
              <a:rPr lang="fr-FR" sz="800" dirty="0">
                <a:latin typeface="Brandon Text Medium"/>
              </a:rPr>
              <a:t> </a:t>
            </a:r>
            <a:r>
              <a:rPr lang="fr-FR" sz="800" dirty="0" err="1">
                <a:latin typeface="Brandon Text Medium"/>
              </a:rPr>
              <a:t>easy</a:t>
            </a:r>
            <a:r>
              <a:rPr lang="fr-FR" sz="800" dirty="0">
                <a:latin typeface="Brandon Text Medium"/>
              </a:rPr>
              <a:t> </a:t>
            </a:r>
            <a:r>
              <a:rPr lang="fr-FR" sz="800" dirty="0" err="1">
                <a:latin typeface="Brandon Text Medium"/>
              </a:rPr>
              <a:t>viewing</a:t>
            </a:r>
            <a:r>
              <a:rPr lang="fr-FR" sz="800" dirty="0">
                <a:latin typeface="Brandon Text Medium"/>
              </a:rPr>
              <a:t>. </a:t>
            </a:r>
            <a:r>
              <a:rPr lang="fr-FR" sz="800" dirty="0" err="1">
                <a:latin typeface="Brandon Text Medium"/>
              </a:rPr>
              <a:t>Each</a:t>
            </a:r>
            <a:r>
              <a:rPr lang="fr-FR" sz="800" dirty="0">
                <a:latin typeface="Brandon Text Medium"/>
              </a:rPr>
              <a:t> photo has </a:t>
            </a:r>
            <a:r>
              <a:rPr lang="fr-FR" sz="800" dirty="0" err="1">
                <a:latin typeface="Brandon Text Medium"/>
              </a:rPr>
              <a:t>its</a:t>
            </a:r>
            <a:r>
              <a:rPr lang="fr-FR" sz="800" dirty="0">
                <a:latin typeface="Brandon Text Medium"/>
              </a:rPr>
              <a:t> </a:t>
            </a:r>
            <a:r>
              <a:rPr lang="fr-FR" sz="800" dirty="0" err="1">
                <a:latin typeface="Brandon Text Medium"/>
              </a:rPr>
              <a:t>own</a:t>
            </a:r>
            <a:r>
              <a:rPr lang="fr-FR" sz="800" dirty="0">
                <a:latin typeface="Brandon Text Medium"/>
              </a:rPr>
              <a:t> Pin </a:t>
            </a:r>
            <a:r>
              <a:rPr lang="fr-FR" sz="800" dirty="0" err="1">
                <a:latin typeface="Brandon Text Medium"/>
              </a:rPr>
              <a:t>allowing</a:t>
            </a:r>
            <a:r>
              <a:rPr lang="fr-FR" sz="800" dirty="0">
                <a:latin typeface="Brandon Text Medium"/>
              </a:rPr>
              <a:t> the user to set the location by </a:t>
            </a:r>
            <a:r>
              <a:rPr lang="fr-FR" sz="800" dirty="0" err="1">
                <a:latin typeface="Brandon Text Medium"/>
              </a:rPr>
              <a:t>clicking</a:t>
            </a:r>
            <a:r>
              <a:rPr lang="fr-FR" sz="800" dirty="0">
                <a:latin typeface="Brandon Text Medium"/>
              </a:rPr>
              <a:t> </a:t>
            </a:r>
            <a:r>
              <a:rPr lang="fr-FR" sz="800" dirty="0" err="1">
                <a:latin typeface="Brandon Text Medium"/>
              </a:rPr>
              <a:t>left</a:t>
            </a:r>
            <a:r>
              <a:rPr lang="fr-FR" sz="800" dirty="0">
                <a:latin typeface="Brandon Text Medium"/>
              </a:rPr>
              <a:t> on the Pin. To </a:t>
            </a:r>
            <a:r>
              <a:rPr lang="fr-FR" sz="800" dirty="0" err="1">
                <a:latin typeface="Brandon Text Medium"/>
              </a:rPr>
              <a:t>avoid</a:t>
            </a:r>
            <a:r>
              <a:rPr lang="fr-FR" sz="800" dirty="0">
                <a:latin typeface="Brandon Text Medium"/>
              </a:rPr>
              <a:t> to </a:t>
            </a:r>
            <a:r>
              <a:rPr lang="fr-FR" sz="800" dirty="0" err="1">
                <a:latin typeface="Brandon Text Medium"/>
              </a:rPr>
              <a:t>overload</a:t>
            </a:r>
            <a:r>
              <a:rPr lang="fr-FR" sz="800" dirty="0">
                <a:latin typeface="Brandon Text Medium"/>
              </a:rPr>
              <a:t> the 3D </a:t>
            </a:r>
            <a:r>
              <a:rPr lang="fr-FR" sz="800" dirty="0" err="1">
                <a:latin typeface="Brandon Text Medium"/>
              </a:rPr>
              <a:t>view</a:t>
            </a:r>
            <a:r>
              <a:rPr lang="fr-FR" sz="800" dirty="0">
                <a:latin typeface="Brandon Text Medium"/>
              </a:rPr>
              <a:t>, photos are </a:t>
            </a:r>
            <a:r>
              <a:rPr lang="fr-FR" sz="800" dirty="0" err="1">
                <a:latin typeface="Brandon Text Medium"/>
              </a:rPr>
              <a:t>automatically</a:t>
            </a:r>
            <a:r>
              <a:rPr lang="fr-FR" sz="800" dirty="0">
                <a:latin typeface="Brandon Text Medium"/>
              </a:rPr>
              <a:t> </a:t>
            </a:r>
            <a:r>
              <a:rPr lang="fr-FR" sz="800" dirty="0" err="1">
                <a:latin typeface="Brandon Text Medium"/>
              </a:rPr>
              <a:t>displayed</a:t>
            </a:r>
            <a:r>
              <a:rPr lang="fr-FR" sz="800" dirty="0">
                <a:latin typeface="Brandon Text Medium"/>
              </a:rPr>
              <a:t> </a:t>
            </a:r>
            <a:r>
              <a:rPr lang="fr-FR" sz="800" dirty="0" err="1">
                <a:latin typeface="Brandon Text Medium"/>
              </a:rPr>
              <a:t>into</a:t>
            </a:r>
            <a:r>
              <a:rPr lang="fr-FR" sz="800" dirty="0">
                <a:latin typeface="Brandon Text Medium"/>
              </a:rPr>
              <a:t> the 3D terrain </a:t>
            </a:r>
            <a:r>
              <a:rPr lang="fr-FR" sz="800" dirty="0" err="1">
                <a:latin typeface="Brandon Text Medium"/>
              </a:rPr>
              <a:t>based</a:t>
            </a:r>
            <a:r>
              <a:rPr lang="fr-FR" sz="800" dirty="0">
                <a:latin typeface="Brandon Text Medium"/>
              </a:rPr>
              <a:t> on the </a:t>
            </a:r>
            <a:r>
              <a:rPr lang="fr-FR" sz="800" dirty="0" err="1">
                <a:latin typeface="Brandon Text Medium"/>
              </a:rPr>
              <a:t>vieWTerra</a:t>
            </a:r>
            <a:r>
              <a:rPr lang="fr-FR" sz="800" dirty="0">
                <a:latin typeface="Brandon Text Medium"/>
              </a:rPr>
              <a:t> camera location.</a:t>
            </a:r>
          </a:p>
          <a:p>
            <a:pPr algn="just"/>
            <a:endParaRPr lang="fr-FR" sz="800" dirty="0">
              <a:latin typeface="Brandon Text Medium"/>
            </a:endParaRPr>
          </a:p>
          <a:p>
            <a:pPr algn="just"/>
            <a:r>
              <a:rPr lang="fr-FR" sz="800" dirty="0">
                <a:latin typeface="Brandon Text Medium"/>
              </a:rPr>
              <a:t>In the case </a:t>
            </a:r>
            <a:r>
              <a:rPr lang="fr-FR" sz="800" dirty="0" err="1">
                <a:latin typeface="Brandon Text Medium"/>
              </a:rPr>
              <a:t>when</a:t>
            </a:r>
            <a:r>
              <a:rPr lang="fr-FR" sz="800" dirty="0">
                <a:latin typeface="Brandon Text Medium"/>
              </a:rPr>
              <a:t> </a:t>
            </a:r>
            <a:r>
              <a:rPr lang="fr-FR" sz="800" dirty="0" err="1">
                <a:latin typeface="Brandon Text Medium"/>
              </a:rPr>
              <a:t>several</a:t>
            </a:r>
            <a:r>
              <a:rPr lang="fr-FR" sz="800" dirty="0">
                <a:latin typeface="Brandon Text Medium"/>
              </a:rPr>
              <a:t> photos are </a:t>
            </a:r>
            <a:r>
              <a:rPr lang="fr-FR" sz="800" dirty="0" err="1">
                <a:latin typeface="Brandon Text Medium"/>
              </a:rPr>
              <a:t>taken</a:t>
            </a:r>
            <a:r>
              <a:rPr lang="fr-FR" sz="800" dirty="0">
                <a:latin typeface="Brandon Text Medium"/>
              </a:rPr>
              <a:t> at the </a:t>
            </a:r>
            <a:r>
              <a:rPr lang="fr-FR" sz="800" dirty="0" err="1">
                <a:latin typeface="Brandon Text Medium"/>
              </a:rPr>
              <a:t>same</a:t>
            </a:r>
            <a:r>
              <a:rPr lang="fr-FR" sz="800" dirty="0">
                <a:latin typeface="Brandon Text Medium"/>
              </a:rPr>
              <a:t> location, the system </a:t>
            </a:r>
            <a:r>
              <a:rPr lang="fr-FR" sz="800" dirty="0" err="1">
                <a:latin typeface="Brandon Text Medium"/>
              </a:rPr>
              <a:t>will</a:t>
            </a:r>
            <a:r>
              <a:rPr lang="fr-FR" sz="800" dirty="0">
                <a:latin typeface="Brandon Text Medium"/>
              </a:rPr>
              <a:t> </a:t>
            </a:r>
            <a:r>
              <a:rPr lang="fr-FR" sz="800" dirty="0" err="1">
                <a:latin typeface="Brandon Text Medium"/>
              </a:rPr>
              <a:t>automatically</a:t>
            </a:r>
            <a:r>
              <a:rPr lang="fr-FR" sz="800" dirty="0">
                <a:latin typeface="Brandon Text Medium"/>
              </a:rPr>
              <a:t> </a:t>
            </a:r>
            <a:r>
              <a:rPr lang="fr-FR" sz="800" dirty="0" err="1">
                <a:latin typeface="Brandon Text Medium"/>
              </a:rPr>
              <a:t>separate</a:t>
            </a:r>
            <a:r>
              <a:rPr lang="fr-FR" sz="800" dirty="0">
                <a:latin typeface="Brandon Text Medium"/>
              </a:rPr>
              <a:t> </a:t>
            </a:r>
            <a:r>
              <a:rPr lang="fr-FR" sz="800" dirty="0" err="1">
                <a:latin typeface="Brandon Text Medium"/>
              </a:rPr>
              <a:t>them</a:t>
            </a:r>
            <a:r>
              <a:rPr lang="fr-FR" sz="800" dirty="0">
                <a:latin typeface="Brandon Text Medium"/>
              </a:rPr>
              <a:t> </a:t>
            </a:r>
            <a:r>
              <a:rPr lang="fr-FR" sz="800" dirty="0" err="1">
                <a:latin typeface="Brandon Text Medium"/>
              </a:rPr>
              <a:t>side</a:t>
            </a:r>
            <a:r>
              <a:rPr lang="fr-FR" sz="800" dirty="0">
                <a:latin typeface="Brandon Text Medium"/>
              </a:rPr>
              <a:t> by </a:t>
            </a:r>
            <a:r>
              <a:rPr lang="fr-FR" sz="800" dirty="0" err="1">
                <a:latin typeface="Brandon Text Medium"/>
              </a:rPr>
              <a:t>side</a:t>
            </a:r>
            <a:r>
              <a:rPr lang="fr-FR" sz="800" dirty="0">
                <a:latin typeface="Brandon Text Medium"/>
              </a:rPr>
              <a:t> in </a:t>
            </a:r>
            <a:r>
              <a:rPr lang="fr-FR" sz="800" dirty="0" err="1">
                <a:latin typeface="Brandon Text Medium"/>
              </a:rPr>
              <a:t>order</a:t>
            </a:r>
            <a:r>
              <a:rPr lang="fr-FR" sz="800" dirty="0">
                <a:latin typeface="Brandon Text Medium"/>
              </a:rPr>
              <a:t> to </a:t>
            </a:r>
            <a:r>
              <a:rPr lang="fr-FR" sz="800" dirty="0" err="1">
                <a:latin typeface="Brandon Text Medium"/>
              </a:rPr>
              <a:t>avoid</a:t>
            </a:r>
            <a:r>
              <a:rPr lang="fr-FR" sz="800" dirty="0">
                <a:latin typeface="Brandon Text Medium"/>
              </a:rPr>
              <a:t> overlay.</a:t>
            </a:r>
          </a:p>
        </p:txBody>
      </p:sp>
    </p:spTree>
    <p:extLst>
      <p:ext uri="{BB962C8B-B14F-4D97-AF65-F5344CB8AC3E}">
        <p14:creationId xmlns:p14="http://schemas.microsoft.com/office/powerpoint/2010/main" val="3032477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31</a:t>
            </a:fld>
            <a:endParaRPr lang="fr-FR"/>
          </a:p>
        </p:txBody>
      </p:sp>
      <p:sp>
        <p:nvSpPr>
          <p:cNvPr id="6" name="Espace réservé du texte 5"/>
          <p:cNvSpPr>
            <a:spLocks noGrp="1"/>
          </p:cNvSpPr>
          <p:nvPr>
            <p:ph type="body" sz="quarter" idx="14"/>
          </p:nvPr>
        </p:nvSpPr>
        <p:spPr>
          <a:xfrm>
            <a:off x="442913" y="752421"/>
            <a:ext cx="8294687" cy="3730679"/>
          </a:xfrm>
        </p:spPr>
        <p:txBody>
          <a:bodyPr>
            <a:normAutofit/>
          </a:bodyPr>
          <a:lstStyle/>
          <a:p>
            <a:endParaRPr lang="fr-FR" sz="800" dirty="0"/>
          </a:p>
          <a:p>
            <a:endParaRPr lang="en-US" sz="800" dirty="0"/>
          </a:p>
        </p:txBody>
      </p:sp>
      <p:sp>
        <p:nvSpPr>
          <p:cNvPr id="7" name="Espace réservé du texte 4"/>
          <p:cNvSpPr>
            <a:spLocks noGrp="1"/>
          </p:cNvSpPr>
          <p:nvPr>
            <p:ph type="body" sz="quarter" idx="13"/>
          </p:nvPr>
        </p:nvSpPr>
        <p:spPr>
          <a:xfrm>
            <a:off x="443039" y="127494"/>
            <a:ext cx="8207775" cy="259167"/>
          </a:xfrm>
        </p:spPr>
        <p:txBody>
          <a:bodyPr/>
          <a:lstStyle/>
          <a:p>
            <a:r>
              <a:rPr lang="en-US" sz="1200" dirty="0"/>
              <a:t>8 - </a:t>
            </a:r>
            <a:r>
              <a:rPr lang="fr-FR" sz="1200" dirty="0"/>
              <a:t>Trial </a:t>
            </a:r>
            <a:r>
              <a:rPr lang="fr-FR" sz="1200" dirty="0" err="1"/>
              <a:t>Austria</a:t>
            </a:r>
            <a:r>
              <a:rPr lang="fr-FR" sz="1200" dirty="0"/>
              <a:t> </a:t>
            </a:r>
            <a:r>
              <a:rPr lang="fr-FR" sz="1200" dirty="0" err="1"/>
              <a:t>assets</a:t>
            </a:r>
            <a:r>
              <a:rPr lang="fr-FR" sz="1200" dirty="0"/>
              <a:t> / </a:t>
            </a:r>
            <a:r>
              <a:rPr lang="fr-FR" sz="1200" dirty="0" err="1"/>
              <a:t>functions</a:t>
            </a:r>
            <a:endParaRPr lang="en-US" sz="1200" dirty="0"/>
          </a:p>
          <a:p>
            <a:endParaRPr lang="en-US" sz="1200" dirty="0"/>
          </a:p>
        </p:txBody>
      </p:sp>
      <p:sp>
        <p:nvSpPr>
          <p:cNvPr id="8"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8.5 - Display Geo-oriented (3D) photo (ASIGN)</a:t>
            </a:r>
          </a:p>
          <a:p>
            <a:endParaRPr lang="fr-FR" sz="1000" dirty="0"/>
          </a:p>
        </p:txBody>
      </p:sp>
      <p:sp>
        <p:nvSpPr>
          <p:cNvPr id="4" name="ZoneTexte 3"/>
          <p:cNvSpPr txBox="1"/>
          <p:nvPr/>
        </p:nvSpPr>
        <p:spPr>
          <a:xfrm>
            <a:off x="768796" y="645828"/>
            <a:ext cx="4059470" cy="4154984"/>
          </a:xfrm>
          <a:prstGeom prst="rect">
            <a:avLst/>
          </a:prstGeom>
          <a:noFill/>
        </p:spPr>
        <p:txBody>
          <a:bodyPr wrap="square" rtlCol="0">
            <a:spAutoFit/>
          </a:bodyPr>
          <a:lstStyle/>
          <a:p>
            <a:pPr algn="just"/>
            <a:r>
              <a:rPr lang="fr-FR" sz="800" dirty="0">
                <a:latin typeface="Brandon Text Medium"/>
              </a:rPr>
              <a:t>Photos </a:t>
            </a:r>
            <a:r>
              <a:rPr lang="fr-FR" sz="800" dirty="0" err="1">
                <a:latin typeface="Brandon Text Medium"/>
              </a:rPr>
              <a:t>coming</a:t>
            </a:r>
            <a:r>
              <a:rPr lang="fr-FR" sz="800" dirty="0">
                <a:latin typeface="Brandon Text Medium"/>
              </a:rPr>
              <a:t> </a:t>
            </a:r>
            <a:r>
              <a:rPr lang="fr-FR" sz="800" dirty="0" err="1">
                <a:latin typeface="Brandon Text Medium"/>
              </a:rPr>
              <a:t>from</a:t>
            </a:r>
            <a:r>
              <a:rPr lang="fr-FR" sz="800" dirty="0">
                <a:latin typeface="Brandon Text Medium"/>
              </a:rPr>
              <a:t> ANSUR, </a:t>
            </a:r>
            <a:r>
              <a:rPr lang="fr-FR" sz="800" dirty="0" err="1">
                <a:latin typeface="Brandon Text Medium"/>
              </a:rPr>
              <a:t>taken</a:t>
            </a:r>
            <a:r>
              <a:rPr lang="fr-FR" sz="800" dirty="0">
                <a:latin typeface="Brandon Text Medium"/>
              </a:rPr>
              <a:t> out in the </a:t>
            </a:r>
            <a:r>
              <a:rPr lang="fr-FR" sz="800" dirty="0" err="1">
                <a:latin typeface="Brandon Text Medium"/>
              </a:rPr>
              <a:t>field</a:t>
            </a:r>
            <a:r>
              <a:rPr lang="fr-FR" sz="800" dirty="0">
                <a:latin typeface="Brandon Text Medium"/>
              </a:rPr>
              <a:t>, </a:t>
            </a:r>
            <a:r>
              <a:rPr lang="fr-FR" sz="800" dirty="0" err="1">
                <a:latin typeface="Brandon Text Medium"/>
              </a:rPr>
              <a:t>contains</a:t>
            </a:r>
            <a:r>
              <a:rPr lang="fr-FR" sz="800" dirty="0">
                <a:latin typeface="Brandon Text Medium"/>
              </a:rPr>
              <a:t> </a:t>
            </a:r>
            <a:r>
              <a:rPr lang="fr-FR" sz="800" dirty="0" err="1">
                <a:latin typeface="Brandon Text Medium"/>
              </a:rPr>
              <a:t>various</a:t>
            </a:r>
            <a:r>
              <a:rPr lang="fr-FR" sz="800" dirty="0">
                <a:latin typeface="Brandon Text Medium"/>
              </a:rPr>
              <a:t> information:</a:t>
            </a:r>
          </a:p>
          <a:p>
            <a:pPr marL="171450" indent="-171450" algn="just">
              <a:buFontTx/>
              <a:buChar char="-"/>
            </a:pPr>
            <a:r>
              <a:rPr lang="fr-FR" sz="800" dirty="0">
                <a:latin typeface="Brandon Text Medium"/>
              </a:rPr>
              <a:t>GPS location, </a:t>
            </a:r>
            <a:r>
              <a:rPr lang="fr-FR" sz="800" dirty="0" err="1">
                <a:latin typeface="Brandon Text Medium"/>
              </a:rPr>
              <a:t>including</a:t>
            </a:r>
            <a:r>
              <a:rPr lang="fr-FR" sz="800" dirty="0">
                <a:latin typeface="Brandon Text Medium"/>
              </a:rPr>
              <a:t> </a:t>
            </a:r>
            <a:r>
              <a:rPr lang="fr-FR" sz="800" dirty="0" err="1">
                <a:latin typeface="Brandon Text Medium"/>
              </a:rPr>
              <a:t>accuracy</a:t>
            </a:r>
            <a:r>
              <a:rPr lang="fr-FR" sz="800" dirty="0">
                <a:latin typeface="Brandon Text Medium"/>
              </a:rPr>
              <a:t> information, </a:t>
            </a:r>
            <a:r>
              <a:rPr lang="fr-FR" sz="800" dirty="0" err="1">
                <a:latin typeface="Brandon Text Medium"/>
              </a:rPr>
              <a:t>expressed</a:t>
            </a:r>
            <a:r>
              <a:rPr lang="fr-FR" sz="800" dirty="0">
                <a:latin typeface="Brandon Text Medium"/>
              </a:rPr>
              <a:t> in </a:t>
            </a:r>
            <a:r>
              <a:rPr lang="fr-FR" sz="800" dirty="0" err="1">
                <a:latin typeface="Brandon Text Medium"/>
              </a:rPr>
              <a:t>meters</a:t>
            </a:r>
            <a:endParaRPr lang="fr-FR" sz="800" dirty="0">
              <a:latin typeface="Brandon Text Medium"/>
            </a:endParaRPr>
          </a:p>
          <a:p>
            <a:pPr marL="171450" indent="-171450" algn="just">
              <a:buFontTx/>
              <a:buChar char="-"/>
            </a:pPr>
            <a:r>
              <a:rPr lang="fr-FR" sz="800" dirty="0">
                <a:latin typeface="Brandon Text Medium"/>
              </a:rPr>
              <a:t>Altitude of the photo</a:t>
            </a:r>
          </a:p>
          <a:p>
            <a:pPr marL="171450" indent="-171450" algn="just">
              <a:buFontTx/>
              <a:buChar char="-"/>
            </a:pPr>
            <a:r>
              <a:rPr lang="fr-FR" sz="800" dirty="0">
                <a:latin typeface="Brandon Text Medium"/>
              </a:rPr>
              <a:t>Orientation of the photo, </a:t>
            </a:r>
            <a:r>
              <a:rPr lang="fr-FR" sz="800" dirty="0" err="1">
                <a:latin typeface="Brandon Text Medium"/>
              </a:rPr>
              <a:t>when</a:t>
            </a:r>
            <a:r>
              <a:rPr lang="fr-FR" sz="800" dirty="0">
                <a:latin typeface="Brandon Text Medium"/>
              </a:rPr>
              <a:t> </a:t>
            </a:r>
            <a:r>
              <a:rPr lang="fr-FR" sz="800" dirty="0" err="1">
                <a:latin typeface="Brandon Text Medium"/>
              </a:rPr>
              <a:t>available</a:t>
            </a:r>
            <a:endParaRPr lang="fr-FR" sz="800" dirty="0">
              <a:latin typeface="Brandon Text Medium"/>
            </a:endParaRPr>
          </a:p>
          <a:p>
            <a:pPr marL="171450" indent="-171450" algn="just">
              <a:buFontTx/>
              <a:buChar char="-"/>
            </a:pPr>
            <a:r>
              <a:rPr lang="fr-FR" sz="800" dirty="0">
                <a:latin typeface="Brandon Text Medium"/>
              </a:rPr>
              <a:t>Field-of-</a:t>
            </a:r>
            <a:r>
              <a:rPr lang="fr-FR" sz="800" dirty="0" err="1">
                <a:latin typeface="Brandon Text Medium"/>
              </a:rPr>
              <a:t>view</a:t>
            </a:r>
            <a:r>
              <a:rPr lang="fr-FR" sz="800" dirty="0">
                <a:latin typeface="Brandon Text Medium"/>
              </a:rPr>
              <a:t> (FOV) of the photo, </a:t>
            </a:r>
            <a:r>
              <a:rPr lang="fr-FR" sz="800" dirty="0" err="1">
                <a:latin typeface="Brandon Text Medium"/>
              </a:rPr>
              <a:t>when</a:t>
            </a:r>
            <a:r>
              <a:rPr lang="fr-FR" sz="800" dirty="0">
                <a:latin typeface="Brandon Text Medium"/>
              </a:rPr>
              <a:t> </a:t>
            </a:r>
            <a:r>
              <a:rPr lang="fr-FR" sz="800" dirty="0" err="1">
                <a:latin typeface="Brandon Text Medium"/>
              </a:rPr>
              <a:t>available</a:t>
            </a:r>
            <a:endParaRPr lang="fr-FR" sz="800" dirty="0">
              <a:latin typeface="Brandon Text Medium"/>
            </a:endParaRPr>
          </a:p>
          <a:p>
            <a:pPr marL="171450" indent="-171450" algn="just">
              <a:buFontTx/>
              <a:buChar char="-"/>
            </a:pPr>
            <a:r>
              <a:rPr lang="fr-FR" sz="800" dirty="0" err="1">
                <a:latin typeface="Brandon Text Medium"/>
              </a:rPr>
              <a:t>Optional</a:t>
            </a:r>
            <a:r>
              <a:rPr lang="fr-FR" sz="800" dirty="0">
                <a:latin typeface="Brandon Text Medium"/>
              </a:rPr>
              <a:t> </a:t>
            </a:r>
            <a:r>
              <a:rPr lang="fr-FR" sz="800" dirty="0" err="1">
                <a:latin typeface="Brandon Text Medium"/>
              </a:rPr>
              <a:t>regions</a:t>
            </a:r>
            <a:r>
              <a:rPr lang="fr-FR" sz="800" dirty="0">
                <a:latin typeface="Brandon Text Medium"/>
              </a:rPr>
              <a:t> in </a:t>
            </a:r>
            <a:r>
              <a:rPr lang="fr-FR" sz="800" dirty="0" err="1">
                <a:latin typeface="Brandon Text Medium"/>
              </a:rPr>
              <a:t>higher</a:t>
            </a:r>
            <a:r>
              <a:rPr lang="fr-FR" sz="800" dirty="0">
                <a:latin typeface="Brandon Text Medium"/>
              </a:rPr>
              <a:t> </a:t>
            </a:r>
            <a:r>
              <a:rPr lang="fr-FR" sz="800" dirty="0" err="1">
                <a:latin typeface="Brandon Text Medium"/>
              </a:rPr>
              <a:t>definition</a:t>
            </a:r>
            <a:endParaRPr lang="fr-FR" sz="800" dirty="0">
              <a:latin typeface="Brandon Text Medium"/>
            </a:endParaRPr>
          </a:p>
          <a:p>
            <a:pPr marL="171450" indent="-171450" algn="just">
              <a:buFontTx/>
              <a:buChar char="-"/>
            </a:pPr>
            <a:r>
              <a:rPr lang="fr-FR" sz="800" dirty="0" err="1">
                <a:latin typeface="Brandon Text Medium"/>
              </a:rPr>
              <a:t>Other</a:t>
            </a:r>
            <a:r>
              <a:rPr lang="fr-FR" sz="800" dirty="0">
                <a:latin typeface="Brandon Text Medium"/>
              </a:rPr>
              <a:t> information </a:t>
            </a:r>
            <a:r>
              <a:rPr lang="fr-FR" sz="800" dirty="0" err="1">
                <a:latin typeface="Brandon Text Medium"/>
              </a:rPr>
              <a:t>such</a:t>
            </a:r>
            <a:r>
              <a:rPr lang="fr-FR" sz="800" dirty="0">
                <a:latin typeface="Brandon Text Medium"/>
              </a:rPr>
              <a:t> as date, description, camera type</a:t>
            </a:r>
          </a:p>
          <a:p>
            <a:pPr algn="just"/>
            <a:endParaRPr lang="fr-FR" sz="800" dirty="0">
              <a:latin typeface="Brandon Text Medium"/>
            </a:endParaRPr>
          </a:p>
          <a:p>
            <a:pPr algn="just"/>
            <a:r>
              <a:rPr lang="fr-FR" sz="800" dirty="0">
                <a:latin typeface="Brandon Text Medium"/>
              </a:rPr>
              <a:t>Photos are </a:t>
            </a:r>
            <a:r>
              <a:rPr lang="fr-FR" sz="800" dirty="0" err="1">
                <a:latin typeface="Brandon Text Medium"/>
              </a:rPr>
              <a:t>displayed</a:t>
            </a:r>
            <a:r>
              <a:rPr lang="fr-FR" sz="800" dirty="0">
                <a:latin typeface="Brandon Text Medium"/>
              </a:rPr>
              <a:t> </a:t>
            </a:r>
            <a:r>
              <a:rPr lang="fr-FR" sz="800" dirty="0" err="1">
                <a:latin typeface="Brandon Text Medium"/>
              </a:rPr>
              <a:t>into</a:t>
            </a:r>
            <a:r>
              <a:rPr lang="fr-FR" sz="800" dirty="0">
                <a:latin typeface="Brandon Text Medium"/>
              </a:rPr>
              <a:t> the 3D </a:t>
            </a:r>
            <a:r>
              <a:rPr lang="fr-FR" sz="800" dirty="0" err="1">
                <a:latin typeface="Brandon Text Medium"/>
              </a:rPr>
              <a:t>according</a:t>
            </a:r>
            <a:r>
              <a:rPr lang="fr-FR" sz="800" dirty="0">
                <a:latin typeface="Brandon Text Medium"/>
              </a:rPr>
              <a:t> to </a:t>
            </a:r>
            <a:r>
              <a:rPr lang="fr-FR" sz="800" dirty="0" err="1">
                <a:latin typeface="Brandon Text Medium"/>
              </a:rPr>
              <a:t>their</a:t>
            </a:r>
            <a:r>
              <a:rPr lang="fr-FR" sz="800" dirty="0">
                <a:latin typeface="Brandon Text Medium"/>
              </a:rPr>
              <a:t> GPS location, altitude, orientation and FOV. A Pin </a:t>
            </a:r>
            <a:r>
              <a:rPr lang="fr-FR" sz="800" dirty="0" err="1">
                <a:latin typeface="Brandon Text Medium"/>
              </a:rPr>
              <a:t>is</a:t>
            </a:r>
            <a:r>
              <a:rPr lang="fr-FR" sz="800" dirty="0">
                <a:latin typeface="Brandon Text Medium"/>
              </a:rPr>
              <a:t> </a:t>
            </a:r>
            <a:r>
              <a:rPr lang="fr-FR" sz="800" dirty="0" err="1">
                <a:latin typeface="Brandon Text Medium"/>
              </a:rPr>
              <a:t>attached</a:t>
            </a:r>
            <a:r>
              <a:rPr lang="fr-FR" sz="800" dirty="0">
                <a:latin typeface="Brandon Text Medium"/>
              </a:rPr>
              <a:t> to </a:t>
            </a:r>
            <a:r>
              <a:rPr lang="fr-FR" sz="800" dirty="0" err="1">
                <a:latin typeface="Brandon Text Medium"/>
              </a:rPr>
              <a:t>each</a:t>
            </a:r>
            <a:r>
              <a:rPr lang="fr-FR" sz="800" dirty="0">
                <a:latin typeface="Brandon Text Medium"/>
              </a:rPr>
              <a:t> photo. The user </a:t>
            </a:r>
            <a:r>
              <a:rPr lang="fr-FR" sz="800" dirty="0" err="1">
                <a:latin typeface="Brandon Text Medium"/>
              </a:rPr>
              <a:t>can</a:t>
            </a:r>
            <a:r>
              <a:rPr lang="fr-FR" sz="800" dirty="0">
                <a:latin typeface="Brandon Text Medium"/>
              </a:rPr>
              <a:t> </a:t>
            </a:r>
            <a:r>
              <a:rPr lang="fr-FR" sz="800" dirty="0" err="1">
                <a:latin typeface="Brandon Text Medium"/>
              </a:rPr>
              <a:t>reach</a:t>
            </a:r>
            <a:r>
              <a:rPr lang="fr-FR" sz="800" dirty="0">
                <a:latin typeface="Brandon Text Medium"/>
              </a:rPr>
              <a:t> a photo location (</a:t>
            </a:r>
            <a:r>
              <a:rPr lang="fr-FR" sz="800" dirty="0" err="1">
                <a:latin typeface="Brandon Text Medium"/>
              </a:rPr>
              <a:t>into</a:t>
            </a:r>
            <a:r>
              <a:rPr lang="fr-FR" sz="800" dirty="0">
                <a:latin typeface="Brandon Text Medium"/>
              </a:rPr>
              <a:t> the 3D) by </a:t>
            </a:r>
            <a:r>
              <a:rPr lang="fr-FR" sz="800" dirty="0" err="1">
                <a:latin typeface="Brandon Text Medium"/>
              </a:rPr>
              <a:t>left-clicking</a:t>
            </a:r>
            <a:r>
              <a:rPr lang="fr-FR" sz="800" dirty="0">
                <a:latin typeface="Brandon Text Medium"/>
              </a:rPr>
              <a:t> on </a:t>
            </a:r>
            <a:r>
              <a:rPr lang="fr-FR" sz="800" dirty="0" err="1">
                <a:latin typeface="Brandon Text Medium"/>
              </a:rPr>
              <a:t>its</a:t>
            </a:r>
            <a:r>
              <a:rPr lang="fr-FR" sz="800" dirty="0">
                <a:latin typeface="Brandon Text Medium"/>
              </a:rPr>
              <a:t> Pin or by </a:t>
            </a:r>
            <a:r>
              <a:rPr lang="fr-FR" sz="800" dirty="0" err="1">
                <a:latin typeface="Brandon Text Medium"/>
              </a:rPr>
              <a:t>left-clicking</a:t>
            </a:r>
            <a:r>
              <a:rPr lang="fr-FR" sz="800" dirty="0">
                <a:latin typeface="Brandon Text Medium"/>
              </a:rPr>
              <a:t> on the </a:t>
            </a:r>
            <a:r>
              <a:rPr lang="fr-FR" sz="800" dirty="0" err="1">
                <a:latin typeface="Brandon Text Medium"/>
              </a:rPr>
              <a:t>corresponding</a:t>
            </a:r>
            <a:r>
              <a:rPr lang="fr-FR" sz="800" dirty="0">
                <a:latin typeface="Brandon Text Medium"/>
              </a:rPr>
              <a:t> message </a:t>
            </a:r>
            <a:r>
              <a:rPr lang="fr-FR" sz="800" dirty="0" err="1">
                <a:latin typeface="Brandon Text Medium"/>
              </a:rPr>
              <a:t>into</a:t>
            </a:r>
            <a:r>
              <a:rPr lang="fr-FR" sz="800" dirty="0">
                <a:latin typeface="Brandon Text Medium"/>
              </a:rPr>
              <a:t> the Trace </a:t>
            </a:r>
            <a:r>
              <a:rPr lang="fr-FR" sz="800" dirty="0" err="1">
                <a:latin typeface="Brandon Text Medium"/>
              </a:rPr>
              <a:t>window</a:t>
            </a:r>
            <a:r>
              <a:rPr lang="fr-FR" sz="800" dirty="0">
                <a:latin typeface="Brandon Text Medium"/>
              </a:rPr>
              <a:t>.</a:t>
            </a:r>
          </a:p>
          <a:p>
            <a:pPr algn="just"/>
            <a:endParaRPr lang="fr-FR" sz="800" dirty="0">
              <a:latin typeface="Brandon Text Medium"/>
            </a:endParaRPr>
          </a:p>
          <a:p>
            <a:pPr algn="just"/>
            <a:endParaRPr lang="fr-FR" sz="800" dirty="0">
              <a:latin typeface="Brandon Text Medium"/>
            </a:endParaRPr>
          </a:p>
          <a:p>
            <a:pPr algn="just"/>
            <a:r>
              <a:rPr lang="fr-FR" sz="800" dirty="0">
                <a:latin typeface="Brandon Text Medium"/>
              </a:rPr>
              <a:t>The user </a:t>
            </a:r>
            <a:r>
              <a:rPr lang="fr-FR" sz="800" dirty="0" err="1">
                <a:latin typeface="Brandon Text Medium"/>
              </a:rPr>
              <a:t>can</a:t>
            </a:r>
            <a:r>
              <a:rPr lang="fr-FR" sz="800" dirty="0">
                <a:latin typeface="Brandon Text Medium"/>
              </a:rPr>
              <a:t> </a:t>
            </a:r>
            <a:r>
              <a:rPr lang="fr-FR" sz="800" dirty="0" err="1">
                <a:latin typeface="Brandon Text Medium"/>
              </a:rPr>
              <a:t>target</a:t>
            </a:r>
            <a:r>
              <a:rPr lang="fr-FR" sz="800" dirty="0">
                <a:latin typeface="Brandon Text Medium"/>
              </a:rPr>
              <a:t> the photo </a:t>
            </a:r>
            <a:r>
              <a:rPr lang="fr-FR" sz="800" dirty="0" err="1">
                <a:latin typeface="Brandon Text Medium"/>
              </a:rPr>
              <a:t>itself</a:t>
            </a:r>
            <a:r>
              <a:rPr lang="fr-FR" sz="800" dirty="0">
                <a:latin typeface="Brandon Text Medium"/>
              </a:rPr>
              <a:t> </a:t>
            </a:r>
            <a:r>
              <a:rPr lang="fr-FR" sz="800" dirty="0" err="1">
                <a:latin typeface="Brandon Text Medium"/>
              </a:rPr>
              <a:t>into</a:t>
            </a:r>
            <a:r>
              <a:rPr lang="fr-FR" sz="800" dirty="0">
                <a:latin typeface="Brandon Text Medium"/>
              </a:rPr>
              <a:t> the 3D </a:t>
            </a:r>
            <a:r>
              <a:rPr lang="fr-FR" sz="800" dirty="0" err="1">
                <a:latin typeface="Brandon Text Medium"/>
              </a:rPr>
              <a:t>using</a:t>
            </a:r>
            <a:r>
              <a:rPr lang="fr-FR" sz="800" dirty="0">
                <a:latin typeface="Brandon Text Medium"/>
              </a:rPr>
              <a:t> the mouse. The </a:t>
            </a:r>
            <a:r>
              <a:rPr lang="fr-FR" sz="800" dirty="0" err="1">
                <a:latin typeface="Brandon Text Medium"/>
              </a:rPr>
              <a:t>targeted</a:t>
            </a:r>
            <a:r>
              <a:rPr lang="fr-FR" sz="800" dirty="0">
                <a:latin typeface="Brandon Text Medium"/>
              </a:rPr>
              <a:t> photo border </a:t>
            </a:r>
            <a:r>
              <a:rPr lang="fr-FR" sz="800" dirty="0" err="1">
                <a:latin typeface="Brandon Text Medium"/>
              </a:rPr>
              <a:t>will</a:t>
            </a:r>
            <a:r>
              <a:rPr lang="fr-FR" sz="800" dirty="0">
                <a:latin typeface="Brandon Text Medium"/>
              </a:rPr>
              <a:t> </a:t>
            </a:r>
            <a:r>
              <a:rPr lang="fr-FR" sz="800" dirty="0" err="1">
                <a:latin typeface="Brandon Text Medium"/>
              </a:rPr>
              <a:t>be</a:t>
            </a:r>
            <a:r>
              <a:rPr lang="fr-FR" sz="800" dirty="0">
                <a:latin typeface="Brandon Text Medium"/>
              </a:rPr>
              <a:t> </a:t>
            </a:r>
            <a:r>
              <a:rPr lang="fr-FR" sz="800" dirty="0" err="1">
                <a:latin typeface="Brandon Text Medium"/>
              </a:rPr>
              <a:t>shown</a:t>
            </a:r>
            <a:r>
              <a:rPr lang="fr-FR" sz="800" dirty="0">
                <a:latin typeface="Brandon Text Medium"/>
              </a:rPr>
              <a:t> in </a:t>
            </a:r>
            <a:r>
              <a:rPr lang="fr-FR" sz="800" dirty="0" err="1">
                <a:latin typeface="Brandon Text Medium"/>
              </a:rPr>
              <a:t>yellow</a:t>
            </a:r>
            <a:r>
              <a:rPr lang="fr-FR" sz="800" dirty="0">
                <a:latin typeface="Brandon Text Medium"/>
              </a:rPr>
              <a:t> and the date of the photo </a:t>
            </a:r>
            <a:r>
              <a:rPr lang="fr-FR" sz="800" dirty="0" err="1">
                <a:latin typeface="Brandon Text Medium"/>
              </a:rPr>
              <a:t>will</a:t>
            </a:r>
            <a:r>
              <a:rPr lang="fr-FR" sz="800" dirty="0">
                <a:latin typeface="Brandon Text Medium"/>
              </a:rPr>
              <a:t> </a:t>
            </a:r>
            <a:r>
              <a:rPr lang="fr-FR" sz="800" dirty="0" err="1">
                <a:latin typeface="Brandon Text Medium"/>
              </a:rPr>
              <a:t>be</a:t>
            </a:r>
            <a:r>
              <a:rPr lang="fr-FR" sz="800" dirty="0">
                <a:latin typeface="Brandon Text Medium"/>
              </a:rPr>
              <a:t> </a:t>
            </a:r>
            <a:r>
              <a:rPr lang="fr-FR" sz="800" dirty="0" err="1">
                <a:latin typeface="Brandon Text Medium"/>
              </a:rPr>
              <a:t>displayed</a:t>
            </a:r>
            <a:r>
              <a:rPr lang="fr-FR" sz="800" dirty="0">
                <a:latin typeface="Brandon Text Medium"/>
              </a:rPr>
              <a:t>, as </a:t>
            </a:r>
            <a:r>
              <a:rPr lang="fr-FR" sz="800" dirty="0" err="1">
                <a:latin typeface="Brandon Text Medium"/>
              </a:rPr>
              <a:t>well</a:t>
            </a:r>
            <a:r>
              <a:rPr lang="fr-FR" sz="800" dirty="0">
                <a:latin typeface="Brandon Text Medium"/>
              </a:rPr>
              <a:t> as </a:t>
            </a:r>
            <a:r>
              <a:rPr lang="fr-FR" sz="800" dirty="0" err="1">
                <a:latin typeface="Brandon Text Medium"/>
              </a:rPr>
              <a:t>various</a:t>
            </a:r>
            <a:r>
              <a:rPr lang="fr-FR" sz="800" dirty="0">
                <a:latin typeface="Brandon Text Medium"/>
              </a:rPr>
              <a:t> information </a:t>
            </a:r>
            <a:r>
              <a:rPr lang="fr-FR" sz="800" dirty="0" err="1">
                <a:latin typeface="Brandon Text Medium"/>
              </a:rPr>
              <a:t>such</a:t>
            </a:r>
            <a:r>
              <a:rPr lang="fr-FR" sz="800" dirty="0">
                <a:latin typeface="Brandon Text Medium"/>
              </a:rPr>
              <a:t> as camera type, date, description. A green </a:t>
            </a:r>
            <a:r>
              <a:rPr lang="fr-FR" sz="800" dirty="0" err="1">
                <a:latin typeface="Brandon Text Medium"/>
              </a:rPr>
              <a:t>circle</a:t>
            </a:r>
            <a:r>
              <a:rPr lang="fr-FR" sz="800" dirty="0">
                <a:latin typeface="Brandon Text Medium"/>
              </a:rPr>
              <a:t> </a:t>
            </a:r>
            <a:r>
              <a:rPr lang="fr-FR" sz="800" dirty="0" err="1">
                <a:latin typeface="Brandon Text Medium"/>
              </a:rPr>
              <a:t>will</a:t>
            </a:r>
            <a:r>
              <a:rPr lang="fr-FR" sz="800" dirty="0">
                <a:latin typeface="Brandon Text Medium"/>
              </a:rPr>
              <a:t> </a:t>
            </a:r>
            <a:r>
              <a:rPr lang="fr-FR" sz="800" dirty="0" err="1">
                <a:latin typeface="Brandon Text Medium"/>
              </a:rPr>
              <a:t>also</a:t>
            </a:r>
            <a:r>
              <a:rPr lang="fr-FR" sz="800" dirty="0">
                <a:latin typeface="Brandon Text Medium"/>
              </a:rPr>
              <a:t> </a:t>
            </a:r>
            <a:r>
              <a:rPr lang="fr-FR" sz="800" dirty="0" err="1">
                <a:latin typeface="Brandon Text Medium"/>
              </a:rPr>
              <a:t>be</a:t>
            </a:r>
            <a:r>
              <a:rPr lang="fr-FR" sz="800" dirty="0">
                <a:latin typeface="Brandon Text Medium"/>
              </a:rPr>
              <a:t> </a:t>
            </a:r>
            <a:r>
              <a:rPr lang="fr-FR" sz="800" dirty="0" err="1">
                <a:latin typeface="Brandon Text Medium"/>
              </a:rPr>
              <a:t>displayed</a:t>
            </a:r>
            <a:r>
              <a:rPr lang="fr-FR" sz="800" dirty="0">
                <a:latin typeface="Brandon Text Medium"/>
              </a:rPr>
              <a:t> on the </a:t>
            </a:r>
            <a:r>
              <a:rPr lang="fr-FR" sz="800" dirty="0" err="1">
                <a:latin typeface="Brandon Text Medium"/>
              </a:rPr>
              <a:t>ground</a:t>
            </a:r>
            <a:r>
              <a:rPr lang="fr-FR" sz="800" dirty="0">
                <a:latin typeface="Brandon Text Medium"/>
              </a:rPr>
              <a:t>, </a:t>
            </a:r>
            <a:r>
              <a:rPr lang="fr-FR" sz="800" dirty="0" err="1">
                <a:latin typeface="Brandon Text Medium"/>
              </a:rPr>
              <a:t>so</a:t>
            </a:r>
            <a:r>
              <a:rPr lang="fr-FR" sz="800" dirty="0">
                <a:latin typeface="Brandon Text Medium"/>
              </a:rPr>
              <a:t> as to </a:t>
            </a:r>
            <a:r>
              <a:rPr lang="fr-FR" sz="800" dirty="0" err="1">
                <a:latin typeface="Brandon Text Medium"/>
              </a:rPr>
              <a:t>inform</a:t>
            </a:r>
            <a:r>
              <a:rPr lang="fr-FR" sz="800" dirty="0">
                <a:latin typeface="Brandon Text Medium"/>
              </a:rPr>
              <a:t> the user of the orientation of the photo. </a:t>
            </a:r>
            <a:br>
              <a:rPr lang="fr-FR" sz="800" dirty="0">
                <a:latin typeface="Brandon Text Medium"/>
              </a:rPr>
            </a:br>
            <a:r>
              <a:rPr lang="fr-FR" sz="800" dirty="0">
                <a:latin typeface="Brandon Text Medium"/>
              </a:rPr>
              <a:t>The size of the </a:t>
            </a:r>
            <a:r>
              <a:rPr lang="fr-FR" sz="800" dirty="0" err="1">
                <a:latin typeface="Brandon Text Medium"/>
              </a:rPr>
              <a:t>circle</a:t>
            </a:r>
            <a:r>
              <a:rPr lang="fr-FR" sz="800" dirty="0">
                <a:latin typeface="Brandon Text Medium"/>
              </a:rPr>
              <a:t> </a:t>
            </a:r>
            <a:r>
              <a:rPr lang="fr-FR" sz="800" dirty="0" err="1">
                <a:latin typeface="Brandon Text Medium"/>
              </a:rPr>
              <a:t>informs</a:t>
            </a:r>
            <a:r>
              <a:rPr lang="fr-FR" sz="800" dirty="0">
                <a:latin typeface="Brandon Text Medium"/>
              </a:rPr>
              <a:t> on the </a:t>
            </a:r>
            <a:r>
              <a:rPr lang="fr-FR" sz="800" dirty="0" err="1">
                <a:latin typeface="Brandon Text Medium"/>
              </a:rPr>
              <a:t>accuracy</a:t>
            </a:r>
            <a:r>
              <a:rPr lang="fr-FR" sz="800" dirty="0">
                <a:latin typeface="Brandon Text Medium"/>
              </a:rPr>
              <a:t> of the GPS location. </a:t>
            </a:r>
          </a:p>
          <a:p>
            <a:pPr algn="just"/>
            <a:endParaRPr lang="fr-FR" sz="800" dirty="0">
              <a:latin typeface="Brandon Text Medium"/>
            </a:endParaRPr>
          </a:p>
          <a:p>
            <a:pPr algn="just"/>
            <a:r>
              <a:rPr lang="fr-FR" sz="800" dirty="0" err="1">
                <a:latin typeface="Brandon Text Medium"/>
              </a:rPr>
              <a:t>When</a:t>
            </a:r>
            <a:r>
              <a:rPr lang="fr-FR" sz="800" dirty="0">
                <a:latin typeface="Brandon Text Medium"/>
              </a:rPr>
              <a:t> a photo </a:t>
            </a:r>
            <a:r>
              <a:rPr lang="fr-FR" sz="800" dirty="0" err="1">
                <a:latin typeface="Brandon Text Medium"/>
              </a:rPr>
              <a:t>is</a:t>
            </a:r>
            <a:r>
              <a:rPr lang="fr-FR" sz="800" dirty="0">
                <a:latin typeface="Brandon Text Medium"/>
              </a:rPr>
              <a:t> </a:t>
            </a:r>
            <a:r>
              <a:rPr lang="fr-FR" sz="800" dirty="0" err="1">
                <a:latin typeface="Brandon Text Medium"/>
              </a:rPr>
              <a:t>targeted</a:t>
            </a:r>
            <a:r>
              <a:rPr lang="fr-FR" sz="800" dirty="0">
                <a:latin typeface="Brandon Text Medium"/>
              </a:rPr>
              <a:t> by the user, </a:t>
            </a:r>
            <a:r>
              <a:rPr lang="fr-FR" sz="800" dirty="0" err="1">
                <a:latin typeface="Brandon Text Medium"/>
              </a:rPr>
              <a:t>it</a:t>
            </a:r>
            <a:r>
              <a:rPr lang="fr-FR" sz="800" dirty="0">
                <a:latin typeface="Brandon Text Medium"/>
              </a:rPr>
              <a:t> </a:t>
            </a:r>
            <a:r>
              <a:rPr lang="fr-FR" sz="800" dirty="0" err="1">
                <a:latin typeface="Brandon Text Medium"/>
              </a:rPr>
              <a:t>can</a:t>
            </a:r>
            <a:r>
              <a:rPr lang="fr-FR" sz="800" dirty="0">
                <a:latin typeface="Brandon Text Medium"/>
              </a:rPr>
              <a:t> </a:t>
            </a:r>
            <a:r>
              <a:rPr lang="fr-FR" sz="800" dirty="0" err="1">
                <a:latin typeface="Brandon Text Medium"/>
              </a:rPr>
              <a:t>be</a:t>
            </a:r>
            <a:r>
              <a:rPr lang="fr-FR" sz="800" dirty="0">
                <a:latin typeface="Brandon Text Medium"/>
              </a:rPr>
              <a:t> </a:t>
            </a:r>
            <a:r>
              <a:rPr lang="fr-FR" sz="800" dirty="0" err="1">
                <a:latin typeface="Brandon Text Medium"/>
              </a:rPr>
              <a:t>moved</a:t>
            </a:r>
            <a:r>
              <a:rPr lang="fr-FR" sz="800" dirty="0">
                <a:latin typeface="Brandon Text Medium"/>
              </a:rPr>
              <a:t> by </a:t>
            </a:r>
            <a:r>
              <a:rPr lang="fr-FR" sz="800" dirty="0" err="1">
                <a:latin typeface="Brandon Text Medium"/>
              </a:rPr>
              <a:t>using</a:t>
            </a:r>
            <a:r>
              <a:rPr lang="fr-FR" sz="800" dirty="0">
                <a:latin typeface="Brandon Text Medium"/>
              </a:rPr>
              <a:t> CTRL+ </a:t>
            </a:r>
            <a:r>
              <a:rPr lang="fr-FR" sz="800" dirty="0" err="1">
                <a:latin typeface="Brandon Text Medium"/>
              </a:rPr>
              <a:t>arrows</a:t>
            </a:r>
            <a:r>
              <a:rPr lang="fr-FR" sz="800" dirty="0">
                <a:latin typeface="Brandon Text Medium"/>
              </a:rPr>
              <a:t> keys (CTRL + RIGHT-LEFT-UP-DOWN). The original location and the </a:t>
            </a:r>
            <a:r>
              <a:rPr lang="fr-FR" sz="800" dirty="0" err="1">
                <a:latin typeface="Brandon Text Medium"/>
              </a:rPr>
              <a:t>edited</a:t>
            </a:r>
            <a:r>
              <a:rPr lang="fr-FR" sz="800" dirty="0">
                <a:latin typeface="Brandon Text Medium"/>
              </a:rPr>
              <a:t> location of the photo are </a:t>
            </a:r>
            <a:r>
              <a:rPr lang="fr-FR" sz="800" dirty="0" err="1">
                <a:latin typeface="Brandon Text Medium"/>
              </a:rPr>
              <a:t>saved</a:t>
            </a:r>
            <a:r>
              <a:rPr lang="fr-FR" sz="800" dirty="0">
                <a:latin typeface="Brandon Text Medium"/>
              </a:rPr>
              <a:t> </a:t>
            </a:r>
            <a:r>
              <a:rPr lang="fr-FR" sz="800" dirty="0" err="1">
                <a:latin typeface="Brandon Text Medium"/>
              </a:rPr>
              <a:t>during</a:t>
            </a:r>
            <a:r>
              <a:rPr lang="fr-FR" sz="800" dirty="0">
                <a:latin typeface="Brandon Text Medium"/>
              </a:rPr>
              <a:t> the session. On the </a:t>
            </a:r>
            <a:r>
              <a:rPr lang="fr-FR" sz="800" dirty="0" err="1">
                <a:latin typeface="Brandon Text Medium"/>
              </a:rPr>
              <a:t>same</a:t>
            </a:r>
            <a:r>
              <a:rPr lang="fr-FR" sz="800" dirty="0">
                <a:latin typeface="Brandon Text Medium"/>
              </a:rPr>
              <a:t> </a:t>
            </a:r>
            <a:r>
              <a:rPr lang="fr-FR" sz="800" dirty="0" err="1">
                <a:latin typeface="Brandon Text Medium"/>
              </a:rPr>
              <a:t>way</a:t>
            </a:r>
            <a:r>
              <a:rPr lang="fr-FR" sz="800" dirty="0">
                <a:latin typeface="Brandon Text Medium"/>
              </a:rPr>
              <a:t>, the FOV </a:t>
            </a:r>
            <a:r>
              <a:rPr lang="fr-FR" sz="800" dirty="0" err="1">
                <a:latin typeface="Brandon Text Medium"/>
              </a:rPr>
              <a:t>can</a:t>
            </a:r>
            <a:r>
              <a:rPr lang="fr-FR" sz="800" dirty="0">
                <a:latin typeface="Brandon Text Medium"/>
              </a:rPr>
              <a:t> </a:t>
            </a:r>
            <a:r>
              <a:rPr lang="fr-FR" sz="800" dirty="0" err="1">
                <a:latin typeface="Brandon Text Medium"/>
              </a:rPr>
              <a:t>be</a:t>
            </a:r>
            <a:r>
              <a:rPr lang="fr-FR" sz="800" dirty="0">
                <a:latin typeface="Brandon Text Medium"/>
              </a:rPr>
              <a:t> </a:t>
            </a:r>
            <a:r>
              <a:rPr lang="fr-FR" sz="800" dirty="0" err="1">
                <a:latin typeface="Brandon Text Medium"/>
              </a:rPr>
              <a:t>changed</a:t>
            </a:r>
            <a:r>
              <a:rPr lang="fr-FR" sz="800" dirty="0">
                <a:latin typeface="Brandon Text Medium"/>
              </a:rPr>
              <a:t> (UP and DOWN keys) and the orientation of the photo (RIGHT and LEFT Keys). </a:t>
            </a:r>
            <a:br>
              <a:rPr lang="fr-FR" sz="800" dirty="0">
                <a:latin typeface="Brandon Text Medium"/>
              </a:rPr>
            </a:br>
            <a:r>
              <a:rPr lang="fr-FR" sz="800" dirty="0">
                <a:latin typeface="Brandon Text Medium"/>
              </a:rPr>
              <a:t>All </a:t>
            </a:r>
            <a:r>
              <a:rPr lang="fr-FR" sz="800" dirty="0" err="1">
                <a:latin typeface="Brandon Text Medium"/>
              </a:rPr>
              <a:t>these</a:t>
            </a:r>
            <a:r>
              <a:rPr lang="fr-FR" sz="800" dirty="0">
                <a:latin typeface="Brandon Text Medium"/>
              </a:rPr>
              <a:t> information are </a:t>
            </a:r>
            <a:r>
              <a:rPr lang="fr-FR" sz="800" dirty="0" err="1">
                <a:latin typeface="Brandon Text Medium"/>
              </a:rPr>
              <a:t>saved</a:t>
            </a:r>
            <a:r>
              <a:rPr lang="fr-FR" sz="800" dirty="0">
                <a:latin typeface="Brandon Text Medium"/>
              </a:rPr>
              <a:t> </a:t>
            </a:r>
            <a:r>
              <a:rPr lang="fr-FR" sz="800" dirty="0" err="1">
                <a:latin typeface="Brandon Text Medium"/>
              </a:rPr>
              <a:t>during</a:t>
            </a:r>
            <a:r>
              <a:rPr lang="fr-FR" sz="800" dirty="0">
                <a:latin typeface="Brandon Text Medium"/>
              </a:rPr>
              <a:t> the session.</a:t>
            </a:r>
          </a:p>
          <a:p>
            <a:pPr algn="just"/>
            <a:r>
              <a:rPr lang="fr-FR" sz="800" dirty="0">
                <a:latin typeface="Brandon Text Medium"/>
              </a:rPr>
              <a:t>This </a:t>
            </a:r>
            <a:r>
              <a:rPr lang="fr-FR" sz="800" dirty="0" err="1">
                <a:latin typeface="Brandon Text Medium"/>
              </a:rPr>
              <a:t>is</a:t>
            </a:r>
            <a:r>
              <a:rPr lang="fr-FR" sz="800" dirty="0">
                <a:latin typeface="Brandon Text Medium"/>
              </a:rPr>
              <a:t> </a:t>
            </a:r>
            <a:r>
              <a:rPr lang="fr-FR" sz="800" dirty="0" err="1">
                <a:latin typeface="Brandon Text Medium"/>
              </a:rPr>
              <a:t>useful</a:t>
            </a:r>
            <a:r>
              <a:rPr lang="fr-FR" sz="800" dirty="0">
                <a:latin typeface="Brandon Text Medium"/>
              </a:rPr>
              <a:t> to correct the </a:t>
            </a:r>
            <a:r>
              <a:rPr lang="fr-FR" sz="800" dirty="0" err="1">
                <a:latin typeface="Brandon Text Medium"/>
              </a:rPr>
              <a:t>geolocation</a:t>
            </a:r>
            <a:r>
              <a:rPr lang="fr-FR" sz="800" dirty="0">
                <a:latin typeface="Brandon Text Medium"/>
              </a:rPr>
              <a:t> of the photo </a:t>
            </a:r>
            <a:r>
              <a:rPr lang="fr-FR" sz="800" dirty="0" err="1">
                <a:latin typeface="Brandon Text Medium"/>
              </a:rPr>
              <a:t>when</a:t>
            </a:r>
            <a:r>
              <a:rPr lang="fr-FR" sz="800" dirty="0">
                <a:latin typeface="Brandon Text Medium"/>
              </a:rPr>
              <a:t> </a:t>
            </a:r>
            <a:r>
              <a:rPr lang="fr-FR" sz="800" dirty="0" err="1">
                <a:latin typeface="Brandon Text Medium"/>
              </a:rPr>
              <a:t>given</a:t>
            </a:r>
            <a:r>
              <a:rPr lang="fr-FR" sz="800" dirty="0">
                <a:latin typeface="Brandon Text Medium"/>
              </a:rPr>
              <a:t> inputs are not </a:t>
            </a:r>
            <a:r>
              <a:rPr lang="fr-FR" sz="800" dirty="0" err="1">
                <a:latin typeface="Brandon Text Medium"/>
              </a:rPr>
              <a:t>precise</a:t>
            </a:r>
            <a:r>
              <a:rPr lang="fr-FR" sz="800" dirty="0">
                <a:latin typeface="Brandon Text Medium"/>
              </a:rPr>
              <a:t> </a:t>
            </a:r>
            <a:r>
              <a:rPr lang="fr-FR" sz="800" dirty="0" err="1">
                <a:latin typeface="Brandon Text Medium"/>
              </a:rPr>
              <a:t>enough</a:t>
            </a:r>
            <a:r>
              <a:rPr lang="fr-FR" sz="800" dirty="0">
                <a:latin typeface="Brandon Text Medium"/>
              </a:rPr>
              <a:t> (</a:t>
            </a:r>
            <a:r>
              <a:rPr lang="fr-FR" sz="800" dirty="0" err="1">
                <a:latin typeface="Brandon Text Medium"/>
              </a:rPr>
              <a:t>e.g</a:t>
            </a:r>
            <a:r>
              <a:rPr lang="fr-FR" sz="800" dirty="0">
                <a:latin typeface="Brandon Text Medium"/>
              </a:rPr>
              <a:t>. GPS location </a:t>
            </a:r>
            <a:r>
              <a:rPr lang="fr-FR" sz="800" dirty="0" err="1">
                <a:latin typeface="Brandon Text Medium"/>
              </a:rPr>
              <a:t>with</a:t>
            </a:r>
            <a:r>
              <a:rPr lang="fr-FR" sz="800" dirty="0">
                <a:latin typeface="Brandon Text Medium"/>
              </a:rPr>
              <a:t> a  20m </a:t>
            </a:r>
            <a:r>
              <a:rPr lang="fr-FR" sz="800" dirty="0" err="1">
                <a:latin typeface="Brandon Text Medium"/>
              </a:rPr>
              <a:t>accuracy</a:t>
            </a:r>
            <a:r>
              <a:rPr lang="fr-FR" sz="800" dirty="0">
                <a:latin typeface="Brandon Text Medium"/>
              </a:rPr>
              <a:t> </a:t>
            </a:r>
            <a:r>
              <a:rPr lang="fr-FR" sz="800" dirty="0" err="1">
                <a:latin typeface="Brandon Text Medium"/>
              </a:rPr>
              <a:t>only</a:t>
            </a:r>
            <a:r>
              <a:rPr lang="fr-FR" sz="800" dirty="0">
                <a:latin typeface="Brandon Text Medium"/>
              </a:rPr>
              <a:t>) </a:t>
            </a:r>
          </a:p>
          <a:p>
            <a:pPr algn="just"/>
            <a:endParaRPr lang="fr-FR" sz="800" dirty="0">
              <a:latin typeface="Brandon Text Medium"/>
            </a:endParaRPr>
          </a:p>
          <a:p>
            <a:pPr algn="just"/>
            <a:r>
              <a:rPr lang="fr-FR" sz="800" dirty="0">
                <a:latin typeface="Brandon Text Medium"/>
              </a:rPr>
              <a:t>The user </a:t>
            </a:r>
            <a:r>
              <a:rPr lang="fr-FR" sz="800" dirty="0" err="1">
                <a:latin typeface="Brandon Text Medium"/>
              </a:rPr>
              <a:t>can</a:t>
            </a:r>
            <a:r>
              <a:rPr lang="fr-FR" sz="800" dirty="0">
                <a:latin typeface="Brandon Text Medium"/>
              </a:rPr>
              <a:t> </a:t>
            </a:r>
            <a:r>
              <a:rPr lang="fr-FR" sz="800" dirty="0" err="1">
                <a:latin typeface="Brandon Text Medium"/>
              </a:rPr>
              <a:t>also</a:t>
            </a:r>
            <a:r>
              <a:rPr lang="fr-FR" sz="800" dirty="0">
                <a:latin typeface="Brandon Text Medium"/>
              </a:rPr>
              <a:t> </a:t>
            </a:r>
            <a:r>
              <a:rPr lang="fr-FR" sz="800" dirty="0" err="1">
                <a:latin typeface="Brandon Text Medium"/>
              </a:rPr>
              <a:t>press</a:t>
            </a:r>
            <a:r>
              <a:rPr lang="fr-FR" sz="800" dirty="0">
                <a:latin typeface="Brandon Text Medium"/>
              </a:rPr>
              <a:t> SPACE BAR on a </a:t>
            </a:r>
            <a:r>
              <a:rPr lang="fr-FR" sz="800" dirty="0" err="1">
                <a:latin typeface="Brandon Text Medium"/>
              </a:rPr>
              <a:t>targeted</a:t>
            </a:r>
            <a:r>
              <a:rPr lang="fr-FR" sz="800" dirty="0">
                <a:latin typeface="Brandon Text Medium"/>
              </a:rPr>
              <a:t> photo in </a:t>
            </a:r>
            <a:r>
              <a:rPr lang="fr-FR" sz="800" dirty="0" err="1">
                <a:latin typeface="Brandon Text Medium"/>
              </a:rPr>
              <a:t>order</a:t>
            </a:r>
            <a:r>
              <a:rPr lang="fr-FR" sz="800" dirty="0">
                <a:latin typeface="Brandon Text Medium"/>
              </a:rPr>
              <a:t> to place the camera at the location </a:t>
            </a:r>
            <a:r>
              <a:rPr lang="fr-FR" sz="800" dirty="0" err="1">
                <a:latin typeface="Brandon Text Medium"/>
              </a:rPr>
              <a:t>which</a:t>
            </a:r>
            <a:r>
              <a:rPr lang="fr-FR" sz="800" dirty="0">
                <a:latin typeface="Brandon Text Medium"/>
              </a:rPr>
              <a:t> the photo has been </a:t>
            </a:r>
            <a:r>
              <a:rPr lang="fr-FR" sz="800" dirty="0" err="1">
                <a:latin typeface="Brandon Text Medium"/>
              </a:rPr>
              <a:t>captured</a:t>
            </a:r>
            <a:r>
              <a:rPr lang="fr-FR" sz="800" dirty="0">
                <a:latin typeface="Brandon Text Medium"/>
              </a:rPr>
              <a:t>, </a:t>
            </a:r>
            <a:r>
              <a:rPr lang="fr-FR" sz="800" dirty="0" err="1">
                <a:latin typeface="Brandon Text Medium"/>
              </a:rPr>
              <a:t>so</a:t>
            </a:r>
            <a:r>
              <a:rPr lang="fr-FR" sz="800" dirty="0">
                <a:latin typeface="Brandon Text Medium"/>
              </a:rPr>
              <a:t> as to </a:t>
            </a:r>
            <a:r>
              <a:rPr lang="fr-FR" sz="800" dirty="0" err="1">
                <a:latin typeface="Brandon Text Medium"/>
              </a:rPr>
              <a:t>get</a:t>
            </a:r>
            <a:r>
              <a:rPr lang="fr-FR" sz="800" dirty="0">
                <a:latin typeface="Brandon Text Medium"/>
              </a:rPr>
              <a:t> the </a:t>
            </a:r>
            <a:r>
              <a:rPr lang="fr-FR" sz="800" dirty="0" err="1">
                <a:latin typeface="Brandon Text Medium"/>
              </a:rPr>
              <a:t>corresponding</a:t>
            </a:r>
            <a:r>
              <a:rPr lang="fr-FR" sz="800" dirty="0">
                <a:latin typeface="Brandon Text Medium"/>
              </a:rPr>
              <a:t> 3D </a:t>
            </a:r>
            <a:r>
              <a:rPr lang="fr-FR" sz="800" dirty="0" err="1">
                <a:latin typeface="Brandon Text Medium"/>
              </a:rPr>
              <a:t>view</a:t>
            </a:r>
            <a:r>
              <a:rPr lang="fr-FR" sz="800" dirty="0">
                <a:latin typeface="Brandon Text Medium"/>
              </a:rPr>
              <a:t> of </a:t>
            </a:r>
            <a:r>
              <a:rPr lang="fr-FR" sz="800" dirty="0" err="1">
                <a:latin typeface="Brandon Text Medium"/>
              </a:rPr>
              <a:t>what</a:t>
            </a:r>
            <a:r>
              <a:rPr lang="fr-FR" sz="800" dirty="0">
                <a:latin typeface="Brandon Text Medium"/>
              </a:rPr>
              <a:t> has been </a:t>
            </a:r>
            <a:r>
              <a:rPr lang="fr-FR" sz="800" dirty="0" err="1">
                <a:latin typeface="Brandon Text Medium"/>
              </a:rPr>
              <a:t>captured</a:t>
            </a:r>
            <a:r>
              <a:rPr lang="fr-FR" sz="800" dirty="0">
                <a:latin typeface="Brandon Text Medium"/>
              </a:rPr>
              <a:t> </a:t>
            </a:r>
            <a:r>
              <a:rPr lang="fr-FR" sz="800" dirty="0" err="1">
                <a:latin typeface="Brandon Text Medium"/>
              </a:rPr>
              <a:t>into</a:t>
            </a:r>
            <a:r>
              <a:rPr lang="fr-FR" sz="800" dirty="0">
                <a:latin typeface="Brandon Text Medium"/>
              </a:rPr>
              <a:t> the photo. To </a:t>
            </a:r>
            <a:r>
              <a:rPr lang="fr-FR" sz="800" dirty="0" err="1">
                <a:latin typeface="Brandon Text Medium"/>
              </a:rPr>
              <a:t>that</a:t>
            </a:r>
            <a:r>
              <a:rPr lang="fr-FR" sz="800" dirty="0">
                <a:latin typeface="Brandon Text Medium"/>
              </a:rPr>
              <a:t> </a:t>
            </a:r>
            <a:r>
              <a:rPr lang="fr-FR" sz="800" dirty="0" err="1">
                <a:latin typeface="Brandon Text Medium"/>
              </a:rPr>
              <a:t>aim</a:t>
            </a:r>
            <a:r>
              <a:rPr lang="fr-FR" sz="800" dirty="0">
                <a:latin typeface="Brandon Text Medium"/>
              </a:rPr>
              <a:t>, orientation of the camera and </a:t>
            </a:r>
            <a:r>
              <a:rPr lang="fr-FR" sz="800" dirty="0" err="1">
                <a:latin typeface="Brandon Text Medium"/>
              </a:rPr>
              <a:t>its</a:t>
            </a:r>
            <a:r>
              <a:rPr lang="fr-FR" sz="800" dirty="0">
                <a:latin typeface="Brandon Text Medium"/>
              </a:rPr>
              <a:t> FOV are </a:t>
            </a:r>
            <a:r>
              <a:rPr lang="fr-FR" sz="800" dirty="0" err="1">
                <a:latin typeface="Brandon Text Medium"/>
              </a:rPr>
              <a:t>also</a:t>
            </a:r>
            <a:r>
              <a:rPr lang="fr-FR" sz="800" dirty="0">
                <a:latin typeface="Brandon Text Medium"/>
              </a:rPr>
              <a:t> set in </a:t>
            </a:r>
            <a:r>
              <a:rPr lang="fr-FR" sz="800" dirty="0" err="1">
                <a:latin typeface="Brandon Text Medium"/>
              </a:rPr>
              <a:t>that</a:t>
            </a:r>
            <a:r>
              <a:rPr lang="fr-FR" sz="800" dirty="0">
                <a:latin typeface="Brandon Text Medium"/>
              </a:rPr>
              <a:t> case.</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7057" y="634179"/>
            <a:ext cx="3583631" cy="1963186"/>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2205" y="2725728"/>
            <a:ext cx="3578609" cy="1960435"/>
          </a:xfrm>
          <a:prstGeom prst="rect">
            <a:avLst/>
          </a:prstGeom>
        </p:spPr>
      </p:pic>
    </p:spTree>
    <p:extLst>
      <p:ext uri="{BB962C8B-B14F-4D97-AF65-F5344CB8AC3E}">
        <p14:creationId xmlns:p14="http://schemas.microsoft.com/office/powerpoint/2010/main" val="1960452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32</a:t>
            </a:fld>
            <a:endParaRPr lang="fr-FR"/>
          </a:p>
        </p:txBody>
      </p:sp>
      <p:sp>
        <p:nvSpPr>
          <p:cNvPr id="6" name="Espace réservé du texte 5"/>
          <p:cNvSpPr>
            <a:spLocks noGrp="1"/>
          </p:cNvSpPr>
          <p:nvPr>
            <p:ph type="body" sz="quarter" idx="14"/>
          </p:nvPr>
        </p:nvSpPr>
        <p:spPr>
          <a:xfrm>
            <a:off x="442913" y="752421"/>
            <a:ext cx="8294687" cy="3730679"/>
          </a:xfrm>
        </p:spPr>
        <p:txBody>
          <a:bodyPr>
            <a:normAutofit/>
          </a:bodyPr>
          <a:lstStyle/>
          <a:p>
            <a:endParaRPr lang="fr-FR" sz="800" dirty="0"/>
          </a:p>
          <a:p>
            <a:endParaRPr lang="en-US" sz="800" dirty="0"/>
          </a:p>
        </p:txBody>
      </p:sp>
      <p:sp>
        <p:nvSpPr>
          <p:cNvPr id="7" name="Espace réservé du texte 4"/>
          <p:cNvSpPr>
            <a:spLocks noGrp="1"/>
          </p:cNvSpPr>
          <p:nvPr>
            <p:ph type="body" sz="quarter" idx="13"/>
          </p:nvPr>
        </p:nvSpPr>
        <p:spPr>
          <a:xfrm>
            <a:off x="443039" y="127494"/>
            <a:ext cx="8207775" cy="259167"/>
          </a:xfrm>
        </p:spPr>
        <p:txBody>
          <a:bodyPr/>
          <a:lstStyle/>
          <a:p>
            <a:r>
              <a:rPr lang="en-US" sz="1200" dirty="0"/>
              <a:t>8 - </a:t>
            </a:r>
            <a:r>
              <a:rPr lang="fr-FR" sz="1200" dirty="0"/>
              <a:t>Trial </a:t>
            </a:r>
            <a:r>
              <a:rPr lang="fr-FR" sz="1200" dirty="0" err="1"/>
              <a:t>Austria</a:t>
            </a:r>
            <a:r>
              <a:rPr lang="fr-FR" sz="1200" dirty="0"/>
              <a:t> </a:t>
            </a:r>
            <a:r>
              <a:rPr lang="fr-FR" sz="1200" dirty="0" err="1"/>
              <a:t>assets</a:t>
            </a:r>
            <a:r>
              <a:rPr lang="fr-FR" sz="1200" dirty="0"/>
              <a:t> / </a:t>
            </a:r>
            <a:r>
              <a:rPr lang="fr-FR" sz="1200" dirty="0" err="1"/>
              <a:t>functions</a:t>
            </a:r>
            <a:endParaRPr lang="en-US" sz="1200" dirty="0"/>
          </a:p>
          <a:p>
            <a:endParaRPr lang="en-US" sz="1200" dirty="0"/>
          </a:p>
        </p:txBody>
      </p:sp>
      <p:sp>
        <p:nvSpPr>
          <p:cNvPr id="8"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8.5 - Display Geo-oriented photo (ASIGN)</a:t>
            </a:r>
          </a:p>
          <a:p>
            <a:endParaRPr lang="fr-FR" sz="1000" dirty="0"/>
          </a:p>
        </p:txBody>
      </p:sp>
      <p:sp>
        <p:nvSpPr>
          <p:cNvPr id="4" name="ZoneTexte 3"/>
          <p:cNvSpPr txBox="1"/>
          <p:nvPr/>
        </p:nvSpPr>
        <p:spPr>
          <a:xfrm>
            <a:off x="768795" y="1054181"/>
            <a:ext cx="3640127" cy="2923877"/>
          </a:xfrm>
          <a:prstGeom prst="rect">
            <a:avLst/>
          </a:prstGeom>
          <a:noFill/>
        </p:spPr>
        <p:txBody>
          <a:bodyPr wrap="square" rtlCol="0">
            <a:spAutoFit/>
          </a:bodyPr>
          <a:lstStyle/>
          <a:p>
            <a:pPr algn="just"/>
            <a:r>
              <a:rPr lang="fr-FR" sz="800" dirty="0">
                <a:latin typeface="Brandon Text Medium"/>
              </a:rPr>
              <a:t>An ANSUR photo </a:t>
            </a:r>
            <a:r>
              <a:rPr lang="fr-FR" sz="800" dirty="0" err="1">
                <a:latin typeface="Brandon Text Medium"/>
              </a:rPr>
              <a:t>can</a:t>
            </a:r>
            <a:r>
              <a:rPr lang="fr-FR" sz="800" dirty="0">
                <a:latin typeface="Brandon Text Medium"/>
              </a:rPr>
              <a:t> </a:t>
            </a:r>
            <a:r>
              <a:rPr lang="fr-FR" sz="800" dirty="0" err="1">
                <a:latin typeface="Brandon Text Medium"/>
              </a:rPr>
              <a:t>be</a:t>
            </a:r>
            <a:r>
              <a:rPr lang="fr-FR" sz="800" dirty="0">
                <a:latin typeface="Brandon Text Medium"/>
              </a:rPr>
              <a:t> </a:t>
            </a:r>
            <a:r>
              <a:rPr lang="fr-FR" sz="800" dirty="0" err="1">
                <a:latin typeface="Brandon Text Medium"/>
              </a:rPr>
              <a:t>composed</a:t>
            </a:r>
            <a:r>
              <a:rPr lang="fr-FR" sz="800" dirty="0">
                <a:latin typeface="Brandon Text Medium"/>
              </a:rPr>
              <a:t> of </a:t>
            </a:r>
            <a:r>
              <a:rPr lang="fr-FR" sz="800" dirty="0" err="1">
                <a:latin typeface="Brandon Text Medium"/>
              </a:rPr>
              <a:t>several</a:t>
            </a:r>
            <a:r>
              <a:rPr lang="fr-FR" sz="800" dirty="0">
                <a:latin typeface="Brandon Text Medium"/>
              </a:rPr>
              <a:t> </a:t>
            </a:r>
            <a:r>
              <a:rPr lang="fr-FR" sz="800" dirty="0" err="1">
                <a:latin typeface="Brandon Text Medium"/>
              </a:rPr>
              <a:t>regions</a:t>
            </a:r>
            <a:r>
              <a:rPr lang="fr-FR" sz="800" dirty="0">
                <a:latin typeface="Brandon Text Medium"/>
              </a:rPr>
              <a:t> </a:t>
            </a:r>
            <a:r>
              <a:rPr lang="fr-FR" sz="800" dirty="0" err="1">
                <a:latin typeface="Brandon Text Medium"/>
              </a:rPr>
              <a:t>defined</a:t>
            </a:r>
            <a:r>
              <a:rPr lang="fr-FR" sz="800" dirty="0">
                <a:latin typeface="Brandon Text Medium"/>
              </a:rPr>
              <a:t> in </a:t>
            </a:r>
            <a:r>
              <a:rPr lang="fr-FR" sz="800" dirty="0" err="1">
                <a:latin typeface="Brandon Text Medium"/>
              </a:rPr>
              <a:t>higher</a:t>
            </a:r>
            <a:r>
              <a:rPr lang="fr-FR" sz="800" dirty="0">
                <a:latin typeface="Brandon Text Medium"/>
              </a:rPr>
              <a:t> </a:t>
            </a:r>
            <a:r>
              <a:rPr lang="fr-FR" sz="800" dirty="0" err="1">
                <a:latin typeface="Brandon Text Medium"/>
              </a:rPr>
              <a:t>resolution</a:t>
            </a:r>
            <a:r>
              <a:rPr lang="fr-FR" sz="800" dirty="0">
                <a:latin typeface="Brandon Text Medium"/>
              </a:rPr>
              <a:t> for a </a:t>
            </a:r>
            <a:r>
              <a:rPr lang="fr-FR" sz="800" dirty="0" err="1">
                <a:latin typeface="Brandon Text Medium"/>
              </a:rPr>
              <a:t>better</a:t>
            </a:r>
            <a:r>
              <a:rPr lang="fr-FR" sz="800" dirty="0">
                <a:latin typeface="Brandon Text Medium"/>
              </a:rPr>
              <a:t> </a:t>
            </a:r>
            <a:r>
              <a:rPr lang="fr-FR" sz="800" dirty="0" err="1">
                <a:latin typeface="Brandon Text Medium"/>
              </a:rPr>
              <a:t>analysis</a:t>
            </a:r>
            <a:r>
              <a:rPr lang="fr-FR" sz="800" dirty="0">
                <a:latin typeface="Brandon Text Medium"/>
              </a:rPr>
              <a:t> of a situation. </a:t>
            </a:r>
            <a:r>
              <a:rPr lang="fr-FR" sz="800" dirty="0" err="1">
                <a:latin typeface="Brandon Text Medium"/>
              </a:rPr>
              <a:t>These</a:t>
            </a:r>
            <a:r>
              <a:rPr lang="fr-FR" sz="800" dirty="0">
                <a:latin typeface="Brandon Text Medium"/>
              </a:rPr>
              <a:t> </a:t>
            </a:r>
            <a:r>
              <a:rPr lang="fr-FR" sz="800" dirty="0" err="1">
                <a:latin typeface="Brandon Text Medium"/>
              </a:rPr>
              <a:t>regions</a:t>
            </a:r>
            <a:r>
              <a:rPr lang="fr-FR" sz="800" dirty="0">
                <a:latin typeface="Brandon Text Medium"/>
              </a:rPr>
              <a:t> </a:t>
            </a:r>
            <a:r>
              <a:rPr lang="fr-FR" sz="800" dirty="0" err="1">
                <a:latin typeface="Brandon Text Medium"/>
              </a:rPr>
              <a:t>can</a:t>
            </a:r>
            <a:r>
              <a:rPr lang="fr-FR" sz="800" dirty="0">
                <a:latin typeface="Brandon Text Medium"/>
              </a:rPr>
              <a:t> </a:t>
            </a:r>
            <a:r>
              <a:rPr lang="fr-FR" sz="800" dirty="0" err="1">
                <a:latin typeface="Brandon Text Medium"/>
              </a:rPr>
              <a:t>be</a:t>
            </a:r>
            <a:r>
              <a:rPr lang="fr-FR" sz="800" dirty="0">
                <a:latin typeface="Brandon Text Medium"/>
              </a:rPr>
              <a:t> </a:t>
            </a:r>
            <a:r>
              <a:rPr lang="fr-FR" sz="800" dirty="0" err="1">
                <a:latin typeface="Brandon Text Medium"/>
              </a:rPr>
              <a:t>updated</a:t>
            </a:r>
            <a:r>
              <a:rPr lang="fr-FR" sz="800" dirty="0">
                <a:latin typeface="Brandon Text Medium"/>
              </a:rPr>
              <a:t> at </a:t>
            </a:r>
            <a:r>
              <a:rPr lang="fr-FR" sz="800" dirty="0" err="1">
                <a:latin typeface="Brandon Text Medium"/>
              </a:rPr>
              <a:t>any</a:t>
            </a:r>
            <a:r>
              <a:rPr lang="fr-FR" sz="800" dirty="0">
                <a:latin typeface="Brandon Text Medium"/>
              </a:rPr>
              <a:t> time (update sent </a:t>
            </a:r>
            <a:r>
              <a:rPr lang="fr-FR" sz="800" dirty="0" err="1">
                <a:latin typeface="Brandon Text Medium"/>
              </a:rPr>
              <a:t>from</a:t>
            </a:r>
            <a:r>
              <a:rPr lang="fr-FR" sz="800" dirty="0">
                <a:latin typeface="Brandon Text Medium"/>
              </a:rPr>
              <a:t> the terrain). </a:t>
            </a:r>
          </a:p>
          <a:p>
            <a:pPr algn="just"/>
            <a:endParaRPr lang="fr-FR" sz="800" dirty="0">
              <a:latin typeface="Brandon Text Medium"/>
            </a:endParaRPr>
          </a:p>
          <a:p>
            <a:pPr algn="just"/>
            <a:r>
              <a:rPr lang="fr-FR" sz="800" dirty="0">
                <a:latin typeface="Brandon Text Medium"/>
              </a:rPr>
              <a:t>On the </a:t>
            </a:r>
            <a:r>
              <a:rPr lang="fr-FR" sz="800" dirty="0" err="1">
                <a:latin typeface="Brandon Text Medium"/>
              </a:rPr>
              <a:t>same</a:t>
            </a:r>
            <a:r>
              <a:rPr lang="fr-FR" sz="800" dirty="0">
                <a:latin typeface="Brandon Text Medium"/>
              </a:rPr>
              <a:t> </a:t>
            </a:r>
            <a:r>
              <a:rPr lang="fr-FR" sz="800" dirty="0" err="1">
                <a:latin typeface="Brandon Text Medium"/>
              </a:rPr>
              <a:t>way</a:t>
            </a:r>
            <a:r>
              <a:rPr lang="fr-FR" sz="800" dirty="0">
                <a:latin typeface="Brandon Text Medium"/>
              </a:rPr>
              <a:t> the photo </a:t>
            </a:r>
            <a:r>
              <a:rPr lang="fr-FR" sz="800" dirty="0" err="1">
                <a:latin typeface="Brandon Text Medium"/>
              </a:rPr>
              <a:t>can</a:t>
            </a:r>
            <a:r>
              <a:rPr lang="fr-FR" sz="800" dirty="0">
                <a:latin typeface="Brandon Text Medium"/>
              </a:rPr>
              <a:t> </a:t>
            </a:r>
            <a:r>
              <a:rPr lang="fr-FR" sz="800" dirty="0" err="1">
                <a:latin typeface="Brandon Text Medium"/>
              </a:rPr>
              <a:t>be</a:t>
            </a:r>
            <a:r>
              <a:rPr lang="fr-FR" sz="800" dirty="0">
                <a:latin typeface="Brandon Text Medium"/>
              </a:rPr>
              <a:t> </a:t>
            </a:r>
            <a:r>
              <a:rPr lang="fr-FR" sz="800" dirty="0" err="1">
                <a:latin typeface="Brandon Text Medium"/>
              </a:rPr>
              <a:t>target</a:t>
            </a:r>
            <a:r>
              <a:rPr lang="fr-FR" sz="800" dirty="0">
                <a:latin typeface="Brandon Text Medium"/>
              </a:rPr>
              <a:t> </a:t>
            </a:r>
            <a:r>
              <a:rPr lang="fr-FR" sz="800" dirty="0" err="1">
                <a:latin typeface="Brandon Text Medium"/>
              </a:rPr>
              <a:t>into</a:t>
            </a:r>
            <a:r>
              <a:rPr lang="fr-FR" sz="800" dirty="0">
                <a:latin typeface="Brandon Text Medium"/>
              </a:rPr>
              <a:t> the 3D, </a:t>
            </a:r>
            <a:r>
              <a:rPr lang="fr-FR" sz="800" dirty="0" err="1">
                <a:latin typeface="Brandon Text Medium"/>
              </a:rPr>
              <a:t>each</a:t>
            </a:r>
            <a:r>
              <a:rPr lang="fr-FR" sz="800" dirty="0">
                <a:latin typeface="Brandon Text Medium"/>
              </a:rPr>
              <a:t> </a:t>
            </a:r>
            <a:r>
              <a:rPr lang="fr-FR" sz="800" dirty="0" err="1">
                <a:latin typeface="Brandon Text Medium"/>
              </a:rPr>
              <a:t>region</a:t>
            </a:r>
            <a:r>
              <a:rPr lang="fr-FR" sz="800" dirty="0">
                <a:latin typeface="Brandon Text Medium"/>
              </a:rPr>
              <a:t> </a:t>
            </a:r>
            <a:r>
              <a:rPr lang="fr-FR" sz="800" dirty="0" err="1">
                <a:latin typeface="Brandon Text Medium"/>
              </a:rPr>
              <a:t>can</a:t>
            </a:r>
            <a:r>
              <a:rPr lang="fr-FR" sz="800" dirty="0">
                <a:latin typeface="Brandon Text Medium"/>
              </a:rPr>
              <a:t> </a:t>
            </a:r>
            <a:r>
              <a:rPr lang="fr-FR" sz="800" dirty="0" err="1">
                <a:latin typeface="Brandon Text Medium"/>
              </a:rPr>
              <a:t>be</a:t>
            </a:r>
            <a:r>
              <a:rPr lang="fr-FR" sz="800" dirty="0">
                <a:latin typeface="Brandon Text Medium"/>
              </a:rPr>
              <a:t> </a:t>
            </a:r>
            <a:r>
              <a:rPr lang="fr-FR" sz="800" dirty="0" err="1">
                <a:latin typeface="Brandon Text Medium"/>
              </a:rPr>
              <a:t>targeted</a:t>
            </a:r>
            <a:r>
              <a:rPr lang="fr-FR" sz="800" dirty="0">
                <a:latin typeface="Brandon Text Medium"/>
              </a:rPr>
              <a:t> by the user. The camera </a:t>
            </a:r>
            <a:r>
              <a:rPr lang="fr-FR" sz="800" dirty="0" err="1">
                <a:latin typeface="Brandon Text Medium"/>
              </a:rPr>
              <a:t>can</a:t>
            </a:r>
            <a:r>
              <a:rPr lang="fr-FR" sz="800" dirty="0">
                <a:latin typeface="Brandon Text Medium"/>
              </a:rPr>
              <a:t> </a:t>
            </a:r>
            <a:r>
              <a:rPr lang="fr-FR" sz="800" dirty="0" err="1">
                <a:latin typeface="Brandon Text Medium"/>
              </a:rPr>
              <a:t>be</a:t>
            </a:r>
            <a:r>
              <a:rPr lang="fr-FR" sz="800" dirty="0">
                <a:latin typeface="Brandon Text Medium"/>
              </a:rPr>
              <a:t> set on a photo </a:t>
            </a:r>
            <a:r>
              <a:rPr lang="fr-FR" sz="800" dirty="0" err="1">
                <a:latin typeface="Brandon Text Medium"/>
              </a:rPr>
              <a:t>region</a:t>
            </a:r>
            <a:r>
              <a:rPr lang="fr-FR" sz="800" dirty="0">
                <a:latin typeface="Brandon Text Medium"/>
              </a:rPr>
              <a:t> location by </a:t>
            </a:r>
            <a:r>
              <a:rPr lang="fr-FR" sz="800" dirty="0" err="1">
                <a:latin typeface="Brandon Text Medium"/>
              </a:rPr>
              <a:t>using</a:t>
            </a:r>
            <a:r>
              <a:rPr lang="fr-FR" sz="800" dirty="0">
                <a:latin typeface="Brandon Text Medium"/>
              </a:rPr>
              <a:t> SPACE BAR on a </a:t>
            </a:r>
            <a:r>
              <a:rPr lang="fr-FR" sz="800" dirty="0" err="1">
                <a:latin typeface="Brandon Text Medium"/>
              </a:rPr>
              <a:t>target</a:t>
            </a:r>
            <a:r>
              <a:rPr lang="fr-FR" sz="800" dirty="0">
                <a:latin typeface="Brandon Text Medium"/>
              </a:rPr>
              <a:t> </a:t>
            </a:r>
            <a:r>
              <a:rPr lang="fr-FR" sz="800" dirty="0" err="1">
                <a:latin typeface="Brandon Text Medium"/>
              </a:rPr>
              <a:t>region</a:t>
            </a:r>
            <a:r>
              <a:rPr lang="fr-FR" sz="800" dirty="0">
                <a:latin typeface="Brandon Text Medium"/>
              </a:rPr>
              <a:t>.</a:t>
            </a:r>
          </a:p>
          <a:p>
            <a:pPr algn="just"/>
            <a:endParaRPr lang="fr-FR" sz="800" dirty="0">
              <a:latin typeface="Brandon Text Medium"/>
            </a:endParaRPr>
          </a:p>
          <a:p>
            <a:pPr algn="just"/>
            <a:endParaRPr lang="fr-FR" sz="800" dirty="0">
              <a:latin typeface="Brandon Text Medium"/>
            </a:endParaRPr>
          </a:p>
          <a:p>
            <a:pPr algn="just"/>
            <a:endParaRPr lang="fr-FR" sz="800" dirty="0">
              <a:latin typeface="Brandon Text Medium"/>
            </a:endParaRPr>
          </a:p>
          <a:p>
            <a:pPr algn="just"/>
            <a:endParaRPr lang="fr-FR" sz="800" dirty="0">
              <a:latin typeface="Brandon Text Medium"/>
            </a:endParaRPr>
          </a:p>
          <a:p>
            <a:pPr algn="just"/>
            <a:endParaRPr lang="fr-FR" sz="800" dirty="0">
              <a:latin typeface="Brandon Text Medium"/>
            </a:endParaRPr>
          </a:p>
          <a:p>
            <a:pPr algn="just"/>
            <a:endParaRPr lang="fr-FR" sz="800" dirty="0">
              <a:latin typeface="Brandon Text Medium"/>
            </a:endParaRPr>
          </a:p>
          <a:p>
            <a:pPr algn="just"/>
            <a:endParaRPr lang="fr-FR" sz="800" dirty="0">
              <a:latin typeface="Brandon Text Medium"/>
            </a:endParaRPr>
          </a:p>
          <a:p>
            <a:pPr algn="just"/>
            <a:r>
              <a:rPr lang="fr-FR" sz="800" dirty="0" err="1">
                <a:latin typeface="Brandon Text Medium"/>
              </a:rPr>
              <a:t>vieWTerra</a:t>
            </a:r>
            <a:r>
              <a:rPr lang="fr-FR" sz="800" dirty="0">
                <a:latin typeface="Brandon Text Medium"/>
              </a:rPr>
              <a:t> Evolution Editor </a:t>
            </a:r>
            <a:r>
              <a:rPr lang="fr-FR" sz="800" dirty="0" err="1">
                <a:latin typeface="Brandon Text Medium"/>
              </a:rPr>
              <a:t>Tool</a:t>
            </a:r>
            <a:r>
              <a:rPr lang="fr-FR" sz="800" dirty="0">
                <a:latin typeface="Brandon Text Medium"/>
              </a:rPr>
              <a:t> </a:t>
            </a:r>
            <a:r>
              <a:rPr lang="fr-FR" sz="800" dirty="0" err="1">
                <a:latin typeface="Brandon Text Medium"/>
              </a:rPr>
              <a:t>can</a:t>
            </a:r>
            <a:r>
              <a:rPr lang="fr-FR" sz="800" dirty="0">
                <a:latin typeface="Brandon Text Medium"/>
              </a:rPr>
              <a:t> </a:t>
            </a:r>
            <a:r>
              <a:rPr lang="fr-FR" sz="800" dirty="0" err="1">
                <a:latin typeface="Brandon Text Medium"/>
              </a:rPr>
              <a:t>be</a:t>
            </a:r>
            <a:r>
              <a:rPr lang="fr-FR" sz="800" dirty="0">
                <a:latin typeface="Brandon Text Medium"/>
              </a:rPr>
              <a:t> </a:t>
            </a:r>
            <a:r>
              <a:rPr lang="fr-FR" sz="800" dirty="0" err="1">
                <a:latin typeface="Brandon Text Medium"/>
              </a:rPr>
              <a:t>used</a:t>
            </a:r>
            <a:r>
              <a:rPr lang="fr-FR" sz="800" dirty="0">
                <a:latin typeface="Brandon Text Medium"/>
              </a:rPr>
              <a:t> to </a:t>
            </a:r>
            <a:r>
              <a:rPr lang="fr-FR" sz="800" dirty="0" err="1">
                <a:latin typeface="Brandon Text Medium"/>
              </a:rPr>
              <a:t>remove</a:t>
            </a:r>
            <a:r>
              <a:rPr lang="fr-FR" sz="800" dirty="0">
                <a:latin typeface="Brandon Text Medium"/>
              </a:rPr>
              <a:t> </a:t>
            </a:r>
            <a:r>
              <a:rPr lang="fr-FR" sz="800" dirty="0" err="1">
                <a:latin typeface="Brandon Text Medium"/>
              </a:rPr>
              <a:t>already</a:t>
            </a:r>
            <a:r>
              <a:rPr lang="fr-FR" sz="800" dirty="0">
                <a:latin typeface="Brandon Text Medium"/>
              </a:rPr>
              <a:t> </a:t>
            </a:r>
            <a:r>
              <a:rPr lang="fr-FR" sz="800" dirty="0" err="1">
                <a:latin typeface="Brandon Text Medium"/>
              </a:rPr>
              <a:t>existing</a:t>
            </a:r>
            <a:r>
              <a:rPr lang="fr-FR" sz="800" dirty="0">
                <a:latin typeface="Brandon Text Medium"/>
              </a:rPr>
              <a:t> 3D </a:t>
            </a:r>
            <a:r>
              <a:rPr lang="fr-FR" sz="800" dirty="0" err="1">
                <a:latin typeface="Brandon Text Medium"/>
              </a:rPr>
              <a:t>objects</a:t>
            </a:r>
            <a:r>
              <a:rPr lang="fr-FR" sz="800" dirty="0">
                <a:latin typeface="Brandon Text Medium"/>
              </a:rPr>
              <a:t> </a:t>
            </a:r>
            <a:r>
              <a:rPr lang="fr-FR" sz="800" dirty="0" err="1">
                <a:latin typeface="Brandon Text Medium"/>
              </a:rPr>
              <a:t>which</a:t>
            </a:r>
            <a:r>
              <a:rPr lang="fr-FR" sz="800" dirty="0">
                <a:latin typeface="Brandon Text Medium"/>
              </a:rPr>
              <a:t> </a:t>
            </a:r>
            <a:r>
              <a:rPr lang="fr-FR" sz="800" dirty="0" err="1">
                <a:latin typeface="Brandon Text Medium"/>
              </a:rPr>
              <a:t>could</a:t>
            </a:r>
            <a:r>
              <a:rPr lang="fr-FR" sz="800" dirty="0">
                <a:latin typeface="Brandon Text Medium"/>
              </a:rPr>
              <a:t> </a:t>
            </a:r>
            <a:r>
              <a:rPr lang="fr-FR" sz="800" dirty="0" err="1">
                <a:latin typeface="Brandon Text Medium"/>
              </a:rPr>
              <a:t>hide</a:t>
            </a:r>
            <a:r>
              <a:rPr lang="fr-FR" sz="800" dirty="0">
                <a:latin typeface="Brandon Text Medium"/>
              </a:rPr>
              <a:t> a part of the photo </a:t>
            </a:r>
            <a:r>
              <a:rPr lang="fr-FR" sz="800" dirty="0" err="1">
                <a:latin typeface="Brandon Text Medium"/>
              </a:rPr>
              <a:t>taken</a:t>
            </a:r>
            <a:r>
              <a:rPr lang="fr-FR" sz="800" dirty="0">
                <a:latin typeface="Brandon Text Medium"/>
              </a:rPr>
              <a:t> on-site. For instance, </a:t>
            </a:r>
            <a:r>
              <a:rPr lang="fr-FR" sz="800" dirty="0" err="1">
                <a:latin typeface="Brandon Text Medium"/>
              </a:rPr>
              <a:t>trees</a:t>
            </a:r>
            <a:r>
              <a:rPr lang="fr-FR" sz="800" dirty="0">
                <a:latin typeface="Brandon Text Medium"/>
              </a:rPr>
              <a:t> </a:t>
            </a:r>
            <a:r>
              <a:rPr lang="fr-FR" sz="800" dirty="0" err="1">
                <a:latin typeface="Brandon Text Medium"/>
              </a:rPr>
              <a:t>can</a:t>
            </a:r>
            <a:r>
              <a:rPr lang="fr-FR" sz="800" dirty="0">
                <a:latin typeface="Brandon Text Medium"/>
              </a:rPr>
              <a:t> </a:t>
            </a:r>
            <a:r>
              <a:rPr lang="fr-FR" sz="800" dirty="0" err="1">
                <a:latin typeface="Brandon Text Medium"/>
              </a:rPr>
              <a:t>be</a:t>
            </a:r>
            <a:r>
              <a:rPr lang="fr-FR" sz="800" dirty="0">
                <a:latin typeface="Brandon Text Medium"/>
              </a:rPr>
              <a:t> </a:t>
            </a:r>
            <a:r>
              <a:rPr lang="fr-FR" sz="800" dirty="0" err="1">
                <a:latin typeface="Brandon Text Medium"/>
              </a:rPr>
              <a:t>removed</a:t>
            </a:r>
            <a:r>
              <a:rPr lang="fr-FR" sz="800" dirty="0">
                <a:latin typeface="Brandon Text Medium"/>
              </a:rPr>
              <a:t> or on the </a:t>
            </a:r>
            <a:r>
              <a:rPr lang="fr-FR" sz="800" dirty="0" err="1">
                <a:latin typeface="Brandon Text Medium"/>
              </a:rPr>
              <a:t>contrary</a:t>
            </a:r>
            <a:r>
              <a:rPr lang="fr-FR" sz="800" dirty="0">
                <a:latin typeface="Brandon Text Medium"/>
              </a:rPr>
              <a:t> </a:t>
            </a:r>
            <a:r>
              <a:rPr lang="fr-FR" sz="800" dirty="0" err="1">
                <a:latin typeface="Brandon Text Medium"/>
              </a:rPr>
              <a:t>added</a:t>
            </a:r>
            <a:r>
              <a:rPr lang="fr-FR" sz="800" dirty="0">
                <a:latin typeface="Brandon Text Medium"/>
              </a:rPr>
              <a:t> to </a:t>
            </a:r>
            <a:r>
              <a:rPr lang="fr-FR" sz="800" dirty="0" err="1">
                <a:latin typeface="Brandon Text Medium"/>
              </a:rPr>
              <a:t>get</a:t>
            </a:r>
            <a:r>
              <a:rPr lang="fr-FR" sz="800" dirty="0">
                <a:latin typeface="Brandon Text Medium"/>
              </a:rPr>
              <a:t> a 3D </a:t>
            </a:r>
            <a:r>
              <a:rPr lang="fr-FR" sz="800" dirty="0" err="1">
                <a:latin typeface="Brandon Text Medium"/>
              </a:rPr>
              <a:t>view</a:t>
            </a:r>
            <a:r>
              <a:rPr lang="fr-FR" sz="800" dirty="0">
                <a:latin typeface="Brandon Text Medium"/>
              </a:rPr>
              <a:t> </a:t>
            </a:r>
            <a:r>
              <a:rPr lang="fr-FR" sz="800" dirty="0" err="1">
                <a:latin typeface="Brandon Text Medium"/>
              </a:rPr>
              <a:t>better</a:t>
            </a:r>
            <a:r>
              <a:rPr lang="fr-FR" sz="800" dirty="0">
                <a:latin typeface="Brandon Text Medium"/>
              </a:rPr>
              <a:t> </a:t>
            </a:r>
            <a:r>
              <a:rPr lang="fr-FR" sz="800" dirty="0" err="1">
                <a:latin typeface="Brandon Text Medium"/>
              </a:rPr>
              <a:t>fiting</a:t>
            </a:r>
            <a:r>
              <a:rPr lang="fr-FR" sz="800" dirty="0">
                <a:latin typeface="Brandon Text Medium"/>
              </a:rPr>
              <a:t> </a:t>
            </a:r>
            <a:r>
              <a:rPr lang="fr-FR" sz="800" dirty="0" err="1">
                <a:latin typeface="Brandon Text Medium"/>
              </a:rPr>
              <a:t>with</a:t>
            </a:r>
            <a:r>
              <a:rPr lang="fr-FR" sz="800" dirty="0">
                <a:latin typeface="Brandon Text Medium"/>
              </a:rPr>
              <a:t> the photo.</a:t>
            </a:r>
          </a:p>
          <a:p>
            <a:pPr algn="just"/>
            <a:endParaRPr lang="fr-FR" sz="800" dirty="0">
              <a:latin typeface="Brandon Text Medium"/>
            </a:endParaRPr>
          </a:p>
          <a:p>
            <a:pPr algn="just"/>
            <a:r>
              <a:rPr lang="fr-FR" sz="800" dirty="0" err="1">
                <a:latin typeface="Brandon Text Medium"/>
              </a:rPr>
              <a:t>Weather</a:t>
            </a:r>
            <a:r>
              <a:rPr lang="fr-FR" sz="800" dirty="0">
                <a:latin typeface="Brandon Text Medium"/>
              </a:rPr>
              <a:t> menu </a:t>
            </a:r>
            <a:r>
              <a:rPr lang="fr-FR" sz="800" dirty="0" err="1">
                <a:latin typeface="Brandon Text Medium"/>
              </a:rPr>
              <a:t>can</a:t>
            </a:r>
            <a:r>
              <a:rPr lang="fr-FR" sz="800" dirty="0">
                <a:latin typeface="Brandon Text Medium"/>
              </a:rPr>
              <a:t> </a:t>
            </a:r>
            <a:r>
              <a:rPr lang="fr-FR" sz="800" dirty="0" err="1">
                <a:latin typeface="Brandon Text Medium"/>
              </a:rPr>
              <a:t>be</a:t>
            </a:r>
            <a:r>
              <a:rPr lang="fr-FR" sz="800" dirty="0">
                <a:latin typeface="Brandon Text Medium"/>
              </a:rPr>
              <a:t> </a:t>
            </a:r>
            <a:r>
              <a:rPr lang="fr-FR" sz="800" dirty="0" err="1">
                <a:latin typeface="Brandon Text Medium"/>
              </a:rPr>
              <a:t>also</a:t>
            </a:r>
            <a:r>
              <a:rPr lang="fr-FR" sz="800" dirty="0">
                <a:latin typeface="Brandon Text Medium"/>
              </a:rPr>
              <a:t> </a:t>
            </a:r>
            <a:r>
              <a:rPr lang="fr-FR" sz="800" dirty="0" err="1">
                <a:latin typeface="Brandon Text Medium"/>
              </a:rPr>
              <a:t>used</a:t>
            </a:r>
            <a:r>
              <a:rPr lang="fr-FR" sz="800" dirty="0">
                <a:latin typeface="Brandon Text Medium"/>
              </a:rPr>
              <a:t> to set the </a:t>
            </a:r>
            <a:r>
              <a:rPr lang="fr-FR" sz="800" dirty="0" err="1">
                <a:latin typeface="Brandon Text Medium"/>
              </a:rPr>
              <a:t>vieWTerra</a:t>
            </a:r>
            <a:r>
              <a:rPr lang="fr-FR" sz="800" dirty="0">
                <a:latin typeface="Brandon Text Medium"/>
              </a:rPr>
              <a:t> Evolution </a:t>
            </a:r>
            <a:r>
              <a:rPr lang="fr-FR" sz="800" dirty="0" err="1">
                <a:latin typeface="Brandon Text Medium"/>
              </a:rPr>
              <a:t>weater</a:t>
            </a:r>
            <a:r>
              <a:rPr lang="fr-FR" sz="800" dirty="0">
                <a:latin typeface="Brandon Text Medium"/>
              </a:rPr>
              <a:t> condition </a:t>
            </a:r>
            <a:r>
              <a:rPr lang="fr-FR" sz="800" dirty="0" err="1">
                <a:latin typeface="Brandon Text Medium"/>
              </a:rPr>
              <a:t>according</a:t>
            </a:r>
            <a:r>
              <a:rPr lang="fr-FR" sz="800" dirty="0">
                <a:latin typeface="Brandon Text Medium"/>
              </a:rPr>
              <a:t> to the photo, for instance to </a:t>
            </a:r>
            <a:r>
              <a:rPr lang="fr-FR" sz="800" dirty="0" err="1">
                <a:latin typeface="Brandon Text Medium"/>
              </a:rPr>
              <a:t>add</a:t>
            </a:r>
            <a:r>
              <a:rPr lang="fr-FR" sz="800" dirty="0">
                <a:latin typeface="Brandon Text Medium"/>
              </a:rPr>
              <a:t> </a:t>
            </a:r>
            <a:r>
              <a:rPr lang="fr-FR" sz="800" dirty="0" err="1">
                <a:latin typeface="Brandon Text Medium"/>
              </a:rPr>
              <a:t>snow</a:t>
            </a:r>
            <a:r>
              <a:rPr lang="fr-FR" sz="800" dirty="0">
                <a:latin typeface="Brandon Text Medium"/>
              </a:rPr>
              <a:t>. On the </a:t>
            </a:r>
            <a:r>
              <a:rPr lang="fr-FR" sz="800" dirty="0" err="1">
                <a:latin typeface="Brandon Text Medium"/>
              </a:rPr>
              <a:t>same</a:t>
            </a:r>
            <a:r>
              <a:rPr lang="fr-FR" sz="800" dirty="0">
                <a:latin typeface="Brandon Text Medium"/>
              </a:rPr>
              <a:t> </a:t>
            </a:r>
            <a:r>
              <a:rPr lang="fr-FR" sz="800" dirty="0" err="1">
                <a:latin typeface="Brandon Text Medium"/>
              </a:rPr>
              <a:t>way</a:t>
            </a:r>
            <a:r>
              <a:rPr lang="fr-FR" sz="800" dirty="0">
                <a:latin typeface="Brandon Text Medium"/>
              </a:rPr>
              <a:t>, the time menu </a:t>
            </a:r>
            <a:r>
              <a:rPr lang="fr-FR" sz="800" dirty="0" err="1">
                <a:latin typeface="Brandon Text Medium"/>
              </a:rPr>
              <a:t>can</a:t>
            </a:r>
            <a:r>
              <a:rPr lang="fr-FR" sz="800" dirty="0">
                <a:latin typeface="Brandon Text Medium"/>
              </a:rPr>
              <a:t> </a:t>
            </a:r>
            <a:r>
              <a:rPr lang="fr-FR" sz="800" dirty="0" err="1">
                <a:latin typeface="Brandon Text Medium"/>
              </a:rPr>
              <a:t>be</a:t>
            </a:r>
            <a:r>
              <a:rPr lang="fr-FR" sz="800" dirty="0">
                <a:latin typeface="Brandon Text Medium"/>
              </a:rPr>
              <a:t> </a:t>
            </a:r>
            <a:r>
              <a:rPr lang="fr-FR" sz="800" dirty="0" err="1">
                <a:latin typeface="Brandon Text Medium"/>
              </a:rPr>
              <a:t>used</a:t>
            </a:r>
            <a:r>
              <a:rPr lang="fr-FR" sz="800" dirty="0">
                <a:latin typeface="Brandon Text Medium"/>
              </a:rPr>
              <a:t> to set the </a:t>
            </a:r>
            <a:r>
              <a:rPr lang="fr-FR" sz="800" dirty="0" err="1">
                <a:latin typeface="Brandon Text Medium"/>
              </a:rPr>
              <a:t>same</a:t>
            </a:r>
            <a:r>
              <a:rPr lang="fr-FR" sz="800" dirty="0">
                <a:latin typeface="Brandon Text Medium"/>
              </a:rPr>
              <a:t> date and time </a:t>
            </a:r>
            <a:r>
              <a:rPr lang="fr-FR" sz="800" dirty="0" err="1">
                <a:latin typeface="Brandon Text Medium"/>
              </a:rPr>
              <a:t>informed</a:t>
            </a:r>
            <a:r>
              <a:rPr lang="fr-FR" sz="800" dirty="0">
                <a:latin typeface="Brandon Text Medium"/>
              </a:rPr>
              <a:t> in the photo. </a:t>
            </a: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1540" y="516245"/>
            <a:ext cx="3740149" cy="2048930"/>
          </a:xfrm>
          <a:prstGeom prst="rect">
            <a:avLst/>
          </a:prstGeom>
        </p:spPr>
      </p:pic>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540" y="2679675"/>
            <a:ext cx="3740149" cy="2048930"/>
          </a:xfrm>
          <a:prstGeom prst="rect">
            <a:avLst/>
          </a:prstGeom>
        </p:spPr>
      </p:pic>
    </p:spTree>
    <p:extLst>
      <p:ext uri="{BB962C8B-B14F-4D97-AF65-F5344CB8AC3E}">
        <p14:creationId xmlns:p14="http://schemas.microsoft.com/office/powerpoint/2010/main" val="984360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33</a:t>
            </a:fld>
            <a:endParaRPr lang="fr-FR"/>
          </a:p>
        </p:txBody>
      </p:sp>
      <p:sp>
        <p:nvSpPr>
          <p:cNvPr id="6" name="Espace réservé du texte 5"/>
          <p:cNvSpPr>
            <a:spLocks noGrp="1"/>
          </p:cNvSpPr>
          <p:nvPr>
            <p:ph type="body" sz="quarter" idx="14"/>
          </p:nvPr>
        </p:nvSpPr>
        <p:spPr>
          <a:xfrm>
            <a:off x="442913" y="752421"/>
            <a:ext cx="8294687" cy="3730679"/>
          </a:xfrm>
        </p:spPr>
        <p:txBody>
          <a:bodyPr>
            <a:normAutofit/>
          </a:bodyPr>
          <a:lstStyle/>
          <a:p>
            <a:endParaRPr lang="fr-FR" sz="800" dirty="0"/>
          </a:p>
          <a:p>
            <a:endParaRPr lang="en-US" sz="800" dirty="0"/>
          </a:p>
        </p:txBody>
      </p:sp>
      <p:sp>
        <p:nvSpPr>
          <p:cNvPr id="7" name="Espace réservé du texte 4"/>
          <p:cNvSpPr>
            <a:spLocks noGrp="1"/>
          </p:cNvSpPr>
          <p:nvPr>
            <p:ph type="body" sz="quarter" idx="13"/>
          </p:nvPr>
        </p:nvSpPr>
        <p:spPr>
          <a:xfrm>
            <a:off x="443039" y="127494"/>
            <a:ext cx="8207775" cy="259167"/>
          </a:xfrm>
        </p:spPr>
        <p:txBody>
          <a:bodyPr/>
          <a:lstStyle/>
          <a:p>
            <a:r>
              <a:rPr lang="en-US" sz="1200" dirty="0"/>
              <a:t>8 - </a:t>
            </a:r>
            <a:r>
              <a:rPr lang="fr-FR" sz="1200" dirty="0"/>
              <a:t>Trial </a:t>
            </a:r>
            <a:r>
              <a:rPr lang="fr-FR" sz="1200" dirty="0" err="1"/>
              <a:t>Austria</a:t>
            </a:r>
            <a:r>
              <a:rPr lang="fr-FR" sz="1200" dirty="0"/>
              <a:t> </a:t>
            </a:r>
            <a:r>
              <a:rPr lang="fr-FR" sz="1200" dirty="0" err="1"/>
              <a:t>assets</a:t>
            </a:r>
            <a:r>
              <a:rPr lang="fr-FR" sz="1200" dirty="0"/>
              <a:t> / </a:t>
            </a:r>
            <a:r>
              <a:rPr lang="fr-FR" sz="1200" dirty="0" err="1"/>
              <a:t>functions</a:t>
            </a:r>
            <a:endParaRPr lang="en-US" sz="1200" dirty="0"/>
          </a:p>
          <a:p>
            <a:endParaRPr lang="en-US" sz="1200" dirty="0"/>
          </a:p>
        </p:txBody>
      </p:sp>
      <p:sp>
        <p:nvSpPr>
          <p:cNvPr id="8"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8.5 - Display Geo-oriented 3D photo (ASIGN)</a:t>
            </a:r>
          </a:p>
          <a:p>
            <a:endParaRPr lang="fr-FR" sz="1000" dirty="0"/>
          </a:p>
        </p:txBody>
      </p:sp>
      <p:sp>
        <p:nvSpPr>
          <p:cNvPr id="4" name="ZoneTexte 3"/>
          <p:cNvSpPr txBox="1"/>
          <p:nvPr/>
        </p:nvSpPr>
        <p:spPr>
          <a:xfrm>
            <a:off x="889181" y="681160"/>
            <a:ext cx="6413314" cy="338554"/>
          </a:xfrm>
          <a:prstGeom prst="rect">
            <a:avLst/>
          </a:prstGeom>
          <a:noFill/>
        </p:spPr>
        <p:txBody>
          <a:bodyPr wrap="square" rtlCol="0">
            <a:spAutoFit/>
          </a:bodyPr>
          <a:lstStyle/>
          <a:p>
            <a:r>
              <a:rPr lang="fr-FR" sz="800" dirty="0" err="1">
                <a:latin typeface="Brandon Text Medium"/>
              </a:rPr>
              <a:t>Opacity</a:t>
            </a:r>
            <a:r>
              <a:rPr lang="fr-FR" sz="800" dirty="0">
                <a:latin typeface="Brandon Text Medium"/>
              </a:rPr>
              <a:t> </a:t>
            </a:r>
            <a:r>
              <a:rPr lang="fr-FR" sz="800" dirty="0" err="1">
                <a:latin typeface="Brandon Text Medium"/>
              </a:rPr>
              <a:t>can</a:t>
            </a:r>
            <a:r>
              <a:rPr lang="fr-FR" sz="800" dirty="0">
                <a:latin typeface="Brandon Text Medium"/>
              </a:rPr>
              <a:t> </a:t>
            </a:r>
            <a:r>
              <a:rPr lang="fr-FR" sz="800" dirty="0" err="1">
                <a:latin typeface="Brandon Text Medium"/>
              </a:rPr>
              <a:t>be</a:t>
            </a:r>
            <a:r>
              <a:rPr lang="fr-FR" sz="800" dirty="0">
                <a:latin typeface="Brandon Text Medium"/>
              </a:rPr>
              <a:t> </a:t>
            </a:r>
            <a:r>
              <a:rPr lang="fr-FR" sz="800" dirty="0" err="1">
                <a:latin typeface="Brandon Text Medium"/>
              </a:rPr>
              <a:t>changed</a:t>
            </a:r>
            <a:r>
              <a:rPr lang="fr-FR" sz="800" dirty="0">
                <a:latin typeface="Brandon Text Medium"/>
              </a:rPr>
              <a:t> by </a:t>
            </a:r>
            <a:r>
              <a:rPr lang="fr-FR" sz="800" dirty="0" err="1">
                <a:latin typeface="Brandon Text Medium"/>
              </a:rPr>
              <a:t>using</a:t>
            </a:r>
            <a:r>
              <a:rPr lang="fr-FR" sz="800" dirty="0">
                <a:latin typeface="Brandon Text Medium"/>
              </a:rPr>
              <a:t> SHIFT+UP or DOWN keys on the </a:t>
            </a:r>
            <a:r>
              <a:rPr lang="fr-FR" sz="800" dirty="0" err="1">
                <a:latin typeface="Brandon Text Medium"/>
              </a:rPr>
              <a:t>targeted</a:t>
            </a:r>
            <a:r>
              <a:rPr lang="fr-FR" sz="800" dirty="0">
                <a:latin typeface="Brandon Text Medium"/>
              </a:rPr>
              <a:t> photo. </a:t>
            </a:r>
            <a:br>
              <a:rPr lang="fr-FR" sz="800" dirty="0">
                <a:latin typeface="Brandon Text Medium"/>
              </a:rPr>
            </a:br>
            <a:r>
              <a:rPr lang="fr-FR" sz="800" dirty="0">
                <a:latin typeface="Brandon Text Medium"/>
              </a:rPr>
              <a:t>This </a:t>
            </a:r>
            <a:r>
              <a:rPr lang="fr-FR" sz="800" dirty="0" err="1">
                <a:latin typeface="Brandon Text Medium"/>
              </a:rPr>
              <a:t>can</a:t>
            </a:r>
            <a:r>
              <a:rPr lang="fr-FR" sz="800" dirty="0">
                <a:latin typeface="Brandon Text Medium"/>
              </a:rPr>
              <a:t> </a:t>
            </a:r>
            <a:r>
              <a:rPr lang="fr-FR" sz="800" dirty="0" err="1">
                <a:latin typeface="Brandon Text Medium"/>
              </a:rPr>
              <a:t>be</a:t>
            </a:r>
            <a:r>
              <a:rPr lang="fr-FR" sz="800" dirty="0">
                <a:latin typeface="Brandon Text Medium"/>
              </a:rPr>
              <a:t> </a:t>
            </a:r>
            <a:r>
              <a:rPr lang="fr-FR" sz="800" dirty="0" err="1">
                <a:latin typeface="Brandon Text Medium"/>
              </a:rPr>
              <a:t>useful</a:t>
            </a:r>
            <a:r>
              <a:rPr lang="fr-FR" sz="800" dirty="0">
                <a:latin typeface="Brandon Text Medium"/>
              </a:rPr>
              <a:t> </a:t>
            </a:r>
            <a:r>
              <a:rPr lang="fr-FR" sz="800" dirty="0" err="1">
                <a:latin typeface="Brandon Text Medium"/>
              </a:rPr>
              <a:t>when</a:t>
            </a:r>
            <a:r>
              <a:rPr lang="fr-FR" sz="800" dirty="0">
                <a:latin typeface="Brandon Text Medium"/>
              </a:rPr>
              <a:t> </a:t>
            </a:r>
            <a:r>
              <a:rPr lang="fr-FR" sz="800" dirty="0" err="1">
                <a:latin typeface="Brandon Text Medium"/>
              </a:rPr>
              <a:t>moving</a:t>
            </a:r>
            <a:r>
              <a:rPr lang="fr-FR" sz="800" dirty="0">
                <a:latin typeface="Brandon Text Medium"/>
              </a:rPr>
              <a:t> a photo </a:t>
            </a:r>
            <a:r>
              <a:rPr lang="fr-FR" sz="800" dirty="0" err="1">
                <a:latin typeface="Brandon Text Medium"/>
              </a:rPr>
              <a:t>into</a:t>
            </a:r>
            <a:r>
              <a:rPr lang="fr-FR" sz="800" dirty="0">
                <a:latin typeface="Brandon Text Medium"/>
              </a:rPr>
              <a:t> the 3D or </a:t>
            </a:r>
            <a:r>
              <a:rPr lang="fr-FR" sz="800" dirty="0" err="1">
                <a:latin typeface="Brandon Text Medium"/>
              </a:rPr>
              <a:t>when</a:t>
            </a:r>
            <a:r>
              <a:rPr lang="fr-FR" sz="800" dirty="0">
                <a:latin typeface="Brandon Text Medium"/>
              </a:rPr>
              <a:t> the user </a:t>
            </a:r>
            <a:r>
              <a:rPr lang="fr-FR" sz="800" dirty="0" err="1">
                <a:latin typeface="Brandon Text Medium"/>
              </a:rPr>
              <a:t>wants</a:t>
            </a:r>
            <a:r>
              <a:rPr lang="fr-FR" sz="800" dirty="0">
                <a:latin typeface="Brandon Text Medium"/>
              </a:rPr>
              <a:t> to have a </a:t>
            </a:r>
            <a:r>
              <a:rPr lang="fr-FR" sz="800" dirty="0" err="1">
                <a:latin typeface="Brandon Text Medium"/>
              </a:rPr>
              <a:t>better</a:t>
            </a:r>
            <a:r>
              <a:rPr lang="fr-FR" sz="800" dirty="0">
                <a:latin typeface="Brandon Text Medium"/>
              </a:rPr>
              <a:t> </a:t>
            </a:r>
            <a:r>
              <a:rPr lang="fr-FR" sz="800" dirty="0" err="1">
                <a:latin typeface="Brandon Text Medium"/>
              </a:rPr>
              <a:t>view</a:t>
            </a:r>
            <a:r>
              <a:rPr lang="fr-FR" sz="800" dirty="0">
                <a:latin typeface="Brandon Text Medium"/>
              </a:rPr>
              <a:t> of the terrain </a:t>
            </a:r>
            <a:r>
              <a:rPr lang="fr-FR" sz="800" dirty="0" err="1">
                <a:latin typeface="Brandon Text Medium"/>
              </a:rPr>
              <a:t>behind</a:t>
            </a:r>
            <a:r>
              <a:rPr lang="fr-FR" sz="800" dirty="0">
                <a:latin typeface="Brandon Text Medium"/>
              </a:rPr>
              <a:t> the photo.</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779" y="1072058"/>
            <a:ext cx="2334870" cy="1279089"/>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912" y="1072058"/>
            <a:ext cx="2306224" cy="1263397"/>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399" y="1089812"/>
            <a:ext cx="2262069" cy="1239207"/>
          </a:xfrm>
          <a:prstGeom prst="rect">
            <a:avLst/>
          </a:prstGeom>
        </p:spPr>
      </p:pic>
      <p:sp>
        <p:nvSpPr>
          <p:cNvPr id="13" name="ZoneTexte 12"/>
          <p:cNvSpPr txBox="1"/>
          <p:nvPr/>
        </p:nvSpPr>
        <p:spPr>
          <a:xfrm>
            <a:off x="830798" y="2650013"/>
            <a:ext cx="2766446" cy="1569660"/>
          </a:xfrm>
          <a:prstGeom prst="rect">
            <a:avLst/>
          </a:prstGeom>
          <a:noFill/>
        </p:spPr>
        <p:txBody>
          <a:bodyPr wrap="square" rtlCol="0">
            <a:spAutoFit/>
          </a:bodyPr>
          <a:lstStyle/>
          <a:p>
            <a:r>
              <a:rPr lang="fr-FR" sz="800" dirty="0">
                <a:latin typeface="Brandon Text Medium"/>
              </a:rPr>
              <a:t>The </a:t>
            </a:r>
            <a:r>
              <a:rPr lang="fr-FR" sz="800" dirty="0" err="1">
                <a:latin typeface="Brandon Text Medium"/>
              </a:rPr>
              <a:t>vieWTerra</a:t>
            </a:r>
            <a:r>
              <a:rPr lang="fr-FR" sz="800" dirty="0">
                <a:latin typeface="Brandon Text Medium"/>
              </a:rPr>
              <a:t> Evolution Target </a:t>
            </a:r>
            <a:r>
              <a:rPr lang="fr-FR" sz="800" dirty="0" err="1">
                <a:latin typeface="Brandon Text Medium"/>
              </a:rPr>
              <a:t>feature</a:t>
            </a:r>
            <a:r>
              <a:rPr lang="fr-FR" sz="800" dirty="0">
                <a:latin typeface="Brandon Text Medium"/>
              </a:rPr>
              <a:t> </a:t>
            </a:r>
            <a:r>
              <a:rPr lang="fr-FR" sz="800" dirty="0" err="1">
                <a:latin typeface="Brandon Text Medium"/>
              </a:rPr>
              <a:t>can</a:t>
            </a:r>
            <a:r>
              <a:rPr lang="fr-FR" sz="800" dirty="0">
                <a:latin typeface="Brandon Text Medium"/>
              </a:rPr>
              <a:t> </a:t>
            </a:r>
            <a:r>
              <a:rPr lang="fr-FR" sz="800" dirty="0" err="1">
                <a:latin typeface="Brandon Text Medium"/>
              </a:rPr>
              <a:t>be</a:t>
            </a:r>
            <a:r>
              <a:rPr lang="fr-FR" sz="800" dirty="0">
                <a:latin typeface="Brandon Text Medium"/>
              </a:rPr>
              <a:t> </a:t>
            </a:r>
            <a:r>
              <a:rPr lang="fr-FR" sz="800" dirty="0" err="1">
                <a:latin typeface="Brandon Text Medium"/>
              </a:rPr>
              <a:t>used</a:t>
            </a:r>
            <a:r>
              <a:rPr lang="fr-FR" sz="800" dirty="0">
                <a:latin typeface="Brandon Text Medium"/>
              </a:rPr>
              <a:t> to </a:t>
            </a:r>
            <a:r>
              <a:rPr lang="fr-FR" sz="800" dirty="0" err="1">
                <a:latin typeface="Brandon Text Medium"/>
              </a:rPr>
              <a:t>target</a:t>
            </a:r>
            <a:r>
              <a:rPr lang="fr-FR" sz="800" dirty="0">
                <a:latin typeface="Brandon Text Medium"/>
              </a:rPr>
              <a:t> a </a:t>
            </a:r>
            <a:r>
              <a:rPr lang="fr-FR" sz="800" dirty="0" err="1">
                <a:latin typeface="Brandon Text Medium"/>
              </a:rPr>
              <a:t>given</a:t>
            </a:r>
            <a:r>
              <a:rPr lang="fr-FR" sz="800" dirty="0">
                <a:latin typeface="Brandon Text Medium"/>
              </a:rPr>
              <a:t> spot </a:t>
            </a:r>
            <a:r>
              <a:rPr lang="fr-FR" sz="800" dirty="0" err="1">
                <a:latin typeface="Brandon Text Medium"/>
              </a:rPr>
              <a:t>appearing</a:t>
            </a:r>
            <a:r>
              <a:rPr lang="fr-FR" sz="800" dirty="0">
                <a:latin typeface="Brandon Text Medium"/>
              </a:rPr>
              <a:t> </a:t>
            </a:r>
            <a:r>
              <a:rPr lang="fr-FR" sz="800" dirty="0" err="1">
                <a:latin typeface="Brandon Text Medium"/>
              </a:rPr>
              <a:t>into</a:t>
            </a:r>
            <a:r>
              <a:rPr lang="fr-FR" sz="800" dirty="0">
                <a:latin typeface="Brandon Text Medium"/>
              </a:rPr>
              <a:t> the photo. </a:t>
            </a:r>
            <a:br>
              <a:rPr lang="fr-FR" sz="800" dirty="0">
                <a:latin typeface="Brandon Text Medium"/>
              </a:rPr>
            </a:br>
            <a:br>
              <a:rPr lang="fr-FR" sz="800" dirty="0">
                <a:latin typeface="Brandon Text Medium"/>
              </a:rPr>
            </a:br>
            <a:r>
              <a:rPr lang="fr-FR" sz="800" dirty="0">
                <a:latin typeface="Brandon Text Medium"/>
              </a:rPr>
              <a:t>The user </a:t>
            </a:r>
            <a:r>
              <a:rPr lang="fr-FR" sz="800" dirty="0" err="1">
                <a:latin typeface="Brandon Text Medium"/>
              </a:rPr>
              <a:t>will</a:t>
            </a:r>
            <a:r>
              <a:rPr lang="fr-FR" sz="800" dirty="0">
                <a:latin typeface="Brandon Text Medium"/>
              </a:rPr>
              <a:t> </a:t>
            </a:r>
            <a:r>
              <a:rPr lang="fr-FR" sz="800" dirty="0" err="1">
                <a:latin typeface="Brandon Text Medium"/>
              </a:rPr>
              <a:t>therefore</a:t>
            </a:r>
            <a:r>
              <a:rPr lang="fr-FR" sz="800" dirty="0">
                <a:latin typeface="Brandon Text Medium"/>
              </a:rPr>
              <a:t> </a:t>
            </a:r>
            <a:r>
              <a:rPr lang="fr-FR" sz="800" dirty="0" err="1">
                <a:latin typeface="Brandon Text Medium"/>
              </a:rPr>
              <a:t>be</a:t>
            </a:r>
            <a:r>
              <a:rPr lang="fr-FR" sz="800" dirty="0">
                <a:latin typeface="Brandon Text Medium"/>
              </a:rPr>
              <a:t> </a:t>
            </a:r>
            <a:r>
              <a:rPr lang="fr-FR" sz="800" dirty="0" err="1">
                <a:latin typeface="Brandon Text Medium"/>
              </a:rPr>
              <a:t>informed</a:t>
            </a:r>
            <a:r>
              <a:rPr lang="fr-FR" sz="800" dirty="0">
                <a:latin typeface="Brandon Text Medium"/>
              </a:rPr>
              <a:t> of:</a:t>
            </a:r>
          </a:p>
          <a:p>
            <a:pPr marL="171450" indent="-171450">
              <a:buFontTx/>
              <a:buChar char="-"/>
            </a:pPr>
            <a:r>
              <a:rPr lang="fr-FR" sz="800" dirty="0">
                <a:latin typeface="Brandon Text Medium"/>
              </a:rPr>
              <a:t>distance </a:t>
            </a:r>
            <a:r>
              <a:rPr lang="fr-FR" sz="800" dirty="0" err="1">
                <a:latin typeface="Brandon Text Medium"/>
              </a:rPr>
              <a:t>from</a:t>
            </a:r>
            <a:r>
              <a:rPr lang="fr-FR" sz="800" dirty="0">
                <a:latin typeface="Brandon Text Medium"/>
              </a:rPr>
              <a:t> the </a:t>
            </a:r>
            <a:r>
              <a:rPr lang="fr-FR" sz="800" dirty="0" err="1">
                <a:latin typeface="Brandon Text Medium"/>
              </a:rPr>
              <a:t>vieWTerra</a:t>
            </a:r>
            <a:r>
              <a:rPr lang="fr-FR" sz="800" dirty="0">
                <a:latin typeface="Brandon Text Medium"/>
              </a:rPr>
              <a:t> Evolution camera</a:t>
            </a:r>
          </a:p>
          <a:p>
            <a:pPr marL="171450" indent="-171450">
              <a:buFontTx/>
              <a:buChar char="-"/>
            </a:pPr>
            <a:r>
              <a:rPr lang="fr-FR" sz="800" dirty="0">
                <a:latin typeface="Brandon Text Medium"/>
              </a:rPr>
              <a:t>GPS </a:t>
            </a:r>
            <a:r>
              <a:rPr lang="fr-FR" sz="800" dirty="0" err="1">
                <a:latin typeface="Brandon Text Medium"/>
              </a:rPr>
              <a:t>coordinates</a:t>
            </a:r>
            <a:r>
              <a:rPr lang="fr-FR" sz="800" dirty="0">
                <a:latin typeface="Brandon Text Medium"/>
              </a:rPr>
              <a:t> and altitude</a:t>
            </a:r>
          </a:p>
          <a:p>
            <a:pPr marL="171450" indent="-171450">
              <a:buFontTx/>
              <a:buChar char="-"/>
            </a:pPr>
            <a:r>
              <a:rPr lang="fr-FR" sz="800" dirty="0">
                <a:latin typeface="Brandon Text Medium"/>
              </a:rPr>
              <a:t>type of </a:t>
            </a:r>
            <a:r>
              <a:rPr lang="fr-FR" sz="800" dirty="0" err="1">
                <a:latin typeface="Brandon Text Medium"/>
              </a:rPr>
              <a:t>ground</a:t>
            </a:r>
            <a:r>
              <a:rPr lang="fr-FR" sz="800" dirty="0">
                <a:latin typeface="Brandon Text Medium"/>
              </a:rPr>
              <a:t> (Land </a:t>
            </a:r>
            <a:r>
              <a:rPr lang="fr-FR" sz="800" dirty="0" err="1">
                <a:latin typeface="Brandon Text Medium"/>
              </a:rPr>
              <a:t>Cover</a:t>
            </a:r>
            <a:r>
              <a:rPr lang="fr-FR" sz="800" dirty="0">
                <a:latin typeface="Brandon Text Medium"/>
              </a:rPr>
              <a:t>)</a:t>
            </a:r>
          </a:p>
          <a:p>
            <a:pPr marL="171450" indent="-171450">
              <a:buFontTx/>
              <a:buChar char="-"/>
            </a:pPr>
            <a:r>
              <a:rPr lang="fr-FR" sz="800" dirty="0" err="1">
                <a:latin typeface="Brandon Text Medium"/>
              </a:rPr>
              <a:t>Ecoregion</a:t>
            </a:r>
            <a:endParaRPr lang="fr-FR" sz="800" dirty="0">
              <a:latin typeface="Brandon Text Medium"/>
            </a:endParaRPr>
          </a:p>
          <a:p>
            <a:pPr marL="171450" indent="-171450">
              <a:buFontTx/>
              <a:buChar char="-"/>
            </a:pPr>
            <a:endParaRPr lang="fr-FR" sz="800" dirty="0">
              <a:latin typeface="Brandon Text Medium"/>
            </a:endParaRPr>
          </a:p>
          <a:p>
            <a:r>
              <a:rPr lang="fr-FR" sz="800" dirty="0" err="1">
                <a:latin typeface="Brandon Text Medium"/>
              </a:rPr>
              <a:t>These</a:t>
            </a:r>
            <a:r>
              <a:rPr lang="fr-FR" sz="800" dirty="0">
                <a:latin typeface="Brandon Text Medium"/>
              </a:rPr>
              <a:t> </a:t>
            </a:r>
            <a:r>
              <a:rPr lang="fr-FR" sz="800" dirty="0" err="1">
                <a:latin typeface="Brandon Text Medium"/>
              </a:rPr>
              <a:t>feature</a:t>
            </a:r>
            <a:r>
              <a:rPr lang="fr-FR" sz="800" dirty="0">
                <a:latin typeface="Brandon Text Medium"/>
              </a:rPr>
              <a:t> </a:t>
            </a:r>
            <a:r>
              <a:rPr lang="fr-FR" sz="800" dirty="0" err="1">
                <a:latin typeface="Brandon Text Medium"/>
              </a:rPr>
              <a:t>can</a:t>
            </a:r>
            <a:r>
              <a:rPr lang="fr-FR" sz="800" dirty="0">
                <a:latin typeface="Brandon Text Medium"/>
              </a:rPr>
              <a:t> </a:t>
            </a:r>
            <a:r>
              <a:rPr lang="fr-FR" sz="800" dirty="0" err="1">
                <a:latin typeface="Brandon Text Medium"/>
              </a:rPr>
              <a:t>be</a:t>
            </a:r>
            <a:r>
              <a:rPr lang="fr-FR" sz="800" dirty="0">
                <a:latin typeface="Brandon Text Medium"/>
              </a:rPr>
              <a:t> </a:t>
            </a:r>
            <a:r>
              <a:rPr lang="fr-FR" sz="800" dirty="0" err="1">
                <a:latin typeface="Brandon Text Medium"/>
              </a:rPr>
              <a:t>useful</a:t>
            </a:r>
            <a:r>
              <a:rPr lang="fr-FR" sz="800" dirty="0">
                <a:latin typeface="Brandon Text Medium"/>
              </a:rPr>
              <a:t> to </a:t>
            </a:r>
            <a:r>
              <a:rPr lang="fr-FR" sz="800" dirty="0" err="1">
                <a:latin typeface="Brandon Text Medium"/>
              </a:rPr>
              <a:t>rapidly</a:t>
            </a:r>
            <a:r>
              <a:rPr lang="fr-FR" sz="800" dirty="0">
                <a:latin typeface="Brandon Text Medium"/>
              </a:rPr>
              <a:t> </a:t>
            </a:r>
            <a:r>
              <a:rPr lang="fr-FR" sz="800" dirty="0" err="1">
                <a:latin typeface="Brandon Text Medium"/>
              </a:rPr>
              <a:t>geolocate</a:t>
            </a:r>
            <a:r>
              <a:rPr lang="fr-FR" sz="800" dirty="0">
                <a:latin typeface="Brandon Text Medium"/>
              </a:rPr>
              <a:t> </a:t>
            </a:r>
            <a:r>
              <a:rPr lang="fr-FR" sz="800" dirty="0" err="1">
                <a:latin typeface="Brandon Text Medium"/>
              </a:rPr>
              <a:t>any</a:t>
            </a:r>
            <a:r>
              <a:rPr lang="fr-FR" sz="800" dirty="0">
                <a:latin typeface="Brandon Text Medium"/>
              </a:rPr>
              <a:t>  </a:t>
            </a:r>
            <a:r>
              <a:rPr lang="fr-FR" sz="800" dirty="0" err="1">
                <a:latin typeface="Brandon Text Medium"/>
              </a:rPr>
              <a:t>event</a:t>
            </a:r>
            <a:r>
              <a:rPr lang="fr-FR" sz="800" dirty="0">
                <a:latin typeface="Brandon Text Medium"/>
              </a:rPr>
              <a:t> visible </a:t>
            </a:r>
            <a:r>
              <a:rPr lang="fr-FR" sz="800" dirty="0" err="1">
                <a:latin typeface="Brandon Text Medium"/>
              </a:rPr>
              <a:t>from</a:t>
            </a:r>
            <a:r>
              <a:rPr lang="fr-FR" sz="800" dirty="0">
                <a:latin typeface="Brandon Text Medium"/>
              </a:rPr>
              <a:t> the photo (</a:t>
            </a:r>
            <a:r>
              <a:rPr lang="fr-FR" sz="800" dirty="0" err="1">
                <a:latin typeface="Brandon Text Medium"/>
              </a:rPr>
              <a:t>e.g</a:t>
            </a:r>
            <a:r>
              <a:rPr lang="fr-FR" sz="800" dirty="0">
                <a:latin typeface="Brandon Text Medium"/>
              </a:rPr>
              <a:t>. </a:t>
            </a:r>
            <a:r>
              <a:rPr lang="fr-FR" sz="800" dirty="0" err="1">
                <a:latin typeface="Brandon Text Medium"/>
              </a:rPr>
              <a:t>determing</a:t>
            </a:r>
            <a:r>
              <a:rPr lang="fr-FR" sz="800" dirty="0">
                <a:latin typeface="Brandon Text Medium"/>
              </a:rPr>
              <a:t> the location of an incident, pin-</a:t>
            </a:r>
            <a:r>
              <a:rPr lang="fr-FR" sz="800" dirty="0" err="1">
                <a:latin typeface="Brandon Text Medium"/>
              </a:rPr>
              <a:t>pointing</a:t>
            </a:r>
            <a:r>
              <a:rPr lang="fr-FR" sz="800" dirty="0">
                <a:latin typeface="Brandon Text Medium"/>
              </a:rPr>
              <a:t> </a:t>
            </a:r>
            <a:r>
              <a:rPr lang="fr-FR" sz="800" dirty="0" err="1">
                <a:latin typeface="Brandon Text Medium"/>
              </a:rPr>
              <a:t>injured</a:t>
            </a:r>
            <a:r>
              <a:rPr lang="fr-FR" sz="800" dirty="0">
                <a:latin typeface="Brandon Text Medium"/>
              </a:rPr>
              <a:t> </a:t>
            </a:r>
            <a:r>
              <a:rPr lang="fr-FR" sz="800" dirty="0" err="1">
                <a:latin typeface="Brandon Text Medium"/>
              </a:rPr>
              <a:t>persons</a:t>
            </a:r>
            <a:r>
              <a:rPr lang="fr-FR" sz="800" dirty="0">
                <a:latin typeface="Brandon Text Medium"/>
              </a:rPr>
              <a:t>…)    </a:t>
            </a:r>
          </a:p>
        </p:txBody>
      </p:sp>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7274" y="2392936"/>
            <a:ext cx="4374194" cy="2396273"/>
          </a:xfrm>
          <a:prstGeom prst="rect">
            <a:avLst/>
          </a:prstGeom>
        </p:spPr>
      </p:pic>
    </p:spTree>
    <p:extLst>
      <p:ext uri="{BB962C8B-B14F-4D97-AF65-F5344CB8AC3E}">
        <p14:creationId xmlns:p14="http://schemas.microsoft.com/office/powerpoint/2010/main" val="3002360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34</a:t>
            </a:fld>
            <a:endParaRPr lang="fr-FR"/>
          </a:p>
        </p:txBody>
      </p:sp>
      <p:sp>
        <p:nvSpPr>
          <p:cNvPr id="6" name="Espace réservé du texte 5"/>
          <p:cNvSpPr>
            <a:spLocks noGrp="1"/>
          </p:cNvSpPr>
          <p:nvPr>
            <p:ph type="body" sz="quarter" idx="14"/>
          </p:nvPr>
        </p:nvSpPr>
        <p:spPr>
          <a:xfrm>
            <a:off x="442913" y="752421"/>
            <a:ext cx="8294687" cy="3730679"/>
          </a:xfrm>
        </p:spPr>
        <p:txBody>
          <a:bodyPr>
            <a:normAutofit/>
          </a:bodyPr>
          <a:lstStyle/>
          <a:p>
            <a:endParaRPr lang="fr-FR" sz="800" dirty="0"/>
          </a:p>
          <a:p>
            <a:endParaRPr lang="en-US" sz="800" dirty="0"/>
          </a:p>
        </p:txBody>
      </p:sp>
      <p:sp>
        <p:nvSpPr>
          <p:cNvPr id="7" name="Espace réservé du texte 4"/>
          <p:cNvSpPr>
            <a:spLocks noGrp="1"/>
          </p:cNvSpPr>
          <p:nvPr>
            <p:ph type="body" sz="quarter" idx="13"/>
          </p:nvPr>
        </p:nvSpPr>
        <p:spPr>
          <a:xfrm>
            <a:off x="443039" y="127494"/>
            <a:ext cx="8207775" cy="259167"/>
          </a:xfrm>
        </p:spPr>
        <p:txBody>
          <a:bodyPr/>
          <a:lstStyle/>
          <a:p>
            <a:r>
              <a:rPr lang="en-US" sz="1200" dirty="0"/>
              <a:t>8 - </a:t>
            </a:r>
            <a:r>
              <a:rPr lang="fr-FR" sz="1200" dirty="0"/>
              <a:t>Trial </a:t>
            </a:r>
            <a:r>
              <a:rPr lang="fr-FR" sz="1200" dirty="0" err="1"/>
              <a:t>Austria</a:t>
            </a:r>
            <a:r>
              <a:rPr lang="fr-FR" sz="1200" dirty="0"/>
              <a:t> </a:t>
            </a:r>
            <a:r>
              <a:rPr lang="fr-FR" sz="1200" dirty="0" err="1"/>
              <a:t>assets</a:t>
            </a:r>
            <a:r>
              <a:rPr lang="fr-FR" sz="1200" dirty="0"/>
              <a:t> / </a:t>
            </a:r>
            <a:r>
              <a:rPr lang="fr-FR" sz="1200" dirty="0" err="1"/>
              <a:t>functions</a:t>
            </a:r>
            <a:endParaRPr lang="en-US" sz="1200" dirty="0"/>
          </a:p>
          <a:p>
            <a:endParaRPr lang="en-US" sz="1200" dirty="0"/>
          </a:p>
        </p:txBody>
      </p:sp>
      <p:sp>
        <p:nvSpPr>
          <p:cNvPr id="8"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8.6 - Display Danger zone (</a:t>
            </a:r>
            <a:r>
              <a:rPr lang="en-US" sz="1000" dirty="0" err="1"/>
              <a:t>CrowdTasker</a:t>
            </a:r>
            <a:r>
              <a:rPr lang="en-US" sz="1000" dirty="0"/>
              <a:t> - ASIGN)</a:t>
            </a:r>
          </a:p>
        </p:txBody>
      </p:sp>
      <p:sp>
        <p:nvSpPr>
          <p:cNvPr id="4" name="ZoneTexte 3"/>
          <p:cNvSpPr txBox="1"/>
          <p:nvPr/>
        </p:nvSpPr>
        <p:spPr>
          <a:xfrm>
            <a:off x="728025" y="1357038"/>
            <a:ext cx="3529468" cy="2062103"/>
          </a:xfrm>
          <a:prstGeom prst="rect">
            <a:avLst/>
          </a:prstGeom>
          <a:noFill/>
        </p:spPr>
        <p:txBody>
          <a:bodyPr wrap="square" rtlCol="0">
            <a:spAutoFit/>
          </a:bodyPr>
          <a:lstStyle/>
          <a:p>
            <a:r>
              <a:rPr lang="fr-FR" sz="800" dirty="0">
                <a:latin typeface="Brandon Text Medium"/>
              </a:rPr>
              <a:t>Danger areas or mission zones </a:t>
            </a:r>
            <a:r>
              <a:rPr lang="fr-FR" sz="800" dirty="0" err="1">
                <a:latin typeface="Brandon Text Medium"/>
              </a:rPr>
              <a:t>coming</a:t>
            </a:r>
            <a:r>
              <a:rPr lang="fr-FR" sz="800" dirty="0">
                <a:latin typeface="Brandon Text Medium"/>
              </a:rPr>
              <a:t> </a:t>
            </a:r>
            <a:r>
              <a:rPr lang="fr-FR" sz="800" dirty="0" err="1">
                <a:latin typeface="Brandon Text Medium"/>
              </a:rPr>
              <a:t>from</a:t>
            </a:r>
            <a:r>
              <a:rPr lang="fr-FR" sz="800" dirty="0">
                <a:latin typeface="Brandon Text Medium"/>
              </a:rPr>
              <a:t> </a:t>
            </a:r>
            <a:r>
              <a:rPr lang="fr-FR" sz="800" dirty="0" err="1">
                <a:latin typeface="Brandon Text Medium"/>
              </a:rPr>
              <a:t>CrowdTasker</a:t>
            </a:r>
            <a:r>
              <a:rPr lang="fr-FR" sz="800" dirty="0">
                <a:latin typeface="Brandon Text Medium"/>
              </a:rPr>
              <a:t> or ANSUR are </a:t>
            </a:r>
            <a:r>
              <a:rPr lang="fr-FR" sz="800" dirty="0" err="1">
                <a:latin typeface="Brandon Text Medium"/>
              </a:rPr>
              <a:t>displayed</a:t>
            </a:r>
            <a:r>
              <a:rPr lang="fr-FR" sz="800" dirty="0">
                <a:latin typeface="Brandon Text Medium"/>
              </a:rPr>
              <a:t> </a:t>
            </a:r>
            <a:r>
              <a:rPr lang="fr-FR" sz="800" dirty="0" err="1">
                <a:latin typeface="Brandon Text Medium"/>
              </a:rPr>
              <a:t>directly</a:t>
            </a:r>
            <a:r>
              <a:rPr lang="fr-FR" sz="800" dirty="0">
                <a:latin typeface="Brandon Text Medium"/>
              </a:rPr>
              <a:t> on the terrain </a:t>
            </a:r>
            <a:r>
              <a:rPr lang="fr-FR" sz="800" dirty="0" err="1">
                <a:latin typeface="Brandon Text Medium"/>
              </a:rPr>
              <a:t>into</a:t>
            </a:r>
            <a:r>
              <a:rPr lang="fr-FR" sz="800" dirty="0">
                <a:latin typeface="Brandon Text Medium"/>
              </a:rPr>
              <a:t> the 3D </a:t>
            </a:r>
            <a:r>
              <a:rPr lang="fr-FR" sz="800" dirty="0" err="1">
                <a:latin typeface="Brandon Text Medium"/>
              </a:rPr>
              <a:t>view</a:t>
            </a:r>
            <a:r>
              <a:rPr lang="fr-FR" sz="800" dirty="0">
                <a:latin typeface="Brandon Text Medium"/>
              </a:rPr>
              <a:t>, as a layer. </a:t>
            </a:r>
            <a:br>
              <a:rPr lang="fr-FR" sz="800" dirty="0">
                <a:latin typeface="Brandon Text Medium"/>
              </a:rPr>
            </a:br>
            <a:r>
              <a:rPr lang="fr-FR" sz="800" dirty="0">
                <a:latin typeface="Brandon Text Medium"/>
              </a:rPr>
              <a:t>The </a:t>
            </a:r>
            <a:r>
              <a:rPr lang="fr-FR" sz="800" dirty="0" err="1">
                <a:latin typeface="Brandon Text Medium"/>
              </a:rPr>
              <a:t>opacity</a:t>
            </a:r>
            <a:r>
              <a:rPr lang="fr-FR" sz="800" dirty="0">
                <a:latin typeface="Brandon Text Medium"/>
              </a:rPr>
              <a:t> of the area </a:t>
            </a:r>
            <a:r>
              <a:rPr lang="fr-FR" sz="800" dirty="0" err="1">
                <a:latin typeface="Brandon Text Medium"/>
              </a:rPr>
              <a:t>can</a:t>
            </a:r>
            <a:r>
              <a:rPr lang="fr-FR" sz="800" dirty="0">
                <a:latin typeface="Brandon Text Medium"/>
              </a:rPr>
              <a:t> </a:t>
            </a:r>
            <a:r>
              <a:rPr lang="fr-FR" sz="800" dirty="0" err="1">
                <a:latin typeface="Brandon Text Medium"/>
              </a:rPr>
              <a:t>be</a:t>
            </a:r>
            <a:r>
              <a:rPr lang="fr-FR" sz="800" dirty="0">
                <a:latin typeface="Brandon Text Medium"/>
              </a:rPr>
              <a:t> </a:t>
            </a:r>
            <a:r>
              <a:rPr lang="fr-FR" sz="800" dirty="0" err="1">
                <a:latin typeface="Brandon Text Medium"/>
              </a:rPr>
              <a:t>changed</a:t>
            </a:r>
            <a:r>
              <a:rPr lang="fr-FR" sz="800" dirty="0">
                <a:latin typeface="Brandon Text Medium"/>
              </a:rPr>
              <a:t> by </a:t>
            </a:r>
            <a:r>
              <a:rPr lang="fr-FR" sz="800" dirty="0" err="1">
                <a:latin typeface="Brandon Text Medium"/>
              </a:rPr>
              <a:t>using</a:t>
            </a:r>
            <a:r>
              <a:rPr lang="fr-FR" sz="800" dirty="0">
                <a:latin typeface="Brandon Text Medium"/>
              </a:rPr>
              <a:t> the </a:t>
            </a:r>
            <a:r>
              <a:rPr lang="fr-FR" sz="800" dirty="0" err="1">
                <a:latin typeface="Brandon Text Medium"/>
              </a:rPr>
              <a:t>dedicated</a:t>
            </a:r>
            <a:r>
              <a:rPr lang="fr-FR" sz="800" dirty="0">
                <a:latin typeface="Brandon Text Medium"/>
              </a:rPr>
              <a:t> slide </a:t>
            </a:r>
            <a:r>
              <a:rPr lang="fr-FR" sz="800" dirty="0" err="1">
                <a:latin typeface="Brandon Text Medium"/>
              </a:rPr>
              <a:t>into</a:t>
            </a:r>
            <a:r>
              <a:rPr lang="fr-FR" sz="800" dirty="0">
                <a:latin typeface="Brandon Text Medium"/>
              </a:rPr>
              <a:t> the Layer Menu. The area </a:t>
            </a:r>
            <a:r>
              <a:rPr lang="fr-FR" sz="800" dirty="0" err="1">
                <a:latin typeface="Brandon Text Medium"/>
              </a:rPr>
              <a:t>can</a:t>
            </a:r>
            <a:r>
              <a:rPr lang="fr-FR" sz="800" dirty="0">
                <a:latin typeface="Brandon Text Medium"/>
              </a:rPr>
              <a:t> </a:t>
            </a:r>
            <a:r>
              <a:rPr lang="fr-FR" sz="800" dirty="0" err="1">
                <a:latin typeface="Brandon Text Medium"/>
              </a:rPr>
              <a:t>be</a:t>
            </a:r>
            <a:r>
              <a:rPr lang="fr-FR" sz="800" dirty="0">
                <a:latin typeface="Brandon Text Medium"/>
              </a:rPr>
              <a:t> </a:t>
            </a:r>
            <a:r>
              <a:rPr lang="fr-FR" sz="800" dirty="0" err="1">
                <a:latin typeface="Brandon Text Medium"/>
              </a:rPr>
              <a:t>composed</a:t>
            </a:r>
            <a:r>
              <a:rPr lang="fr-FR" sz="800" dirty="0">
                <a:latin typeface="Brandon Text Medium"/>
              </a:rPr>
              <a:t> of a triangle, a rectangle or </a:t>
            </a:r>
            <a:r>
              <a:rPr lang="fr-FR" sz="800" dirty="0" err="1">
                <a:latin typeface="Brandon Text Medium"/>
              </a:rPr>
              <a:t>even</a:t>
            </a:r>
            <a:r>
              <a:rPr lang="fr-FR" sz="800" dirty="0">
                <a:latin typeface="Brandon Text Medium"/>
              </a:rPr>
              <a:t> a </a:t>
            </a:r>
            <a:r>
              <a:rPr lang="fr-FR" sz="800" dirty="0" err="1">
                <a:latin typeface="Brandon Text Medium"/>
              </a:rPr>
              <a:t>polygon</a:t>
            </a:r>
            <a:r>
              <a:rPr lang="fr-FR" sz="800" dirty="0">
                <a:latin typeface="Brandon Text Medium"/>
              </a:rPr>
              <a:t>, </a:t>
            </a:r>
            <a:r>
              <a:rPr lang="fr-FR" sz="800" dirty="0" err="1">
                <a:latin typeface="Brandon Text Medium"/>
              </a:rPr>
              <a:t>namingly</a:t>
            </a:r>
            <a:r>
              <a:rPr lang="fr-FR" sz="800" dirty="0">
                <a:latin typeface="Brandon Text Medium"/>
              </a:rPr>
              <a:t> </a:t>
            </a:r>
            <a:r>
              <a:rPr lang="fr-FR" sz="800" dirty="0" err="1">
                <a:latin typeface="Brandon Text Medium"/>
              </a:rPr>
              <a:t>any</a:t>
            </a:r>
            <a:r>
              <a:rPr lang="fr-FR" sz="800" dirty="0">
                <a:latin typeface="Brandon Text Medium"/>
              </a:rPr>
              <a:t> </a:t>
            </a:r>
            <a:r>
              <a:rPr lang="fr-FR" sz="800" dirty="0" err="1">
                <a:latin typeface="Brandon Text Medium"/>
              </a:rPr>
              <a:t>shape</a:t>
            </a:r>
            <a:r>
              <a:rPr lang="fr-FR" sz="800" dirty="0">
                <a:latin typeface="Brandon Text Medium"/>
              </a:rPr>
              <a:t>, </a:t>
            </a:r>
            <a:r>
              <a:rPr lang="fr-FR" sz="800" dirty="0" err="1">
                <a:latin typeface="Brandon Text Medium"/>
              </a:rPr>
              <a:t>whether</a:t>
            </a:r>
            <a:r>
              <a:rPr lang="fr-FR" sz="800" dirty="0">
                <a:latin typeface="Brandon Text Medium"/>
              </a:rPr>
              <a:t> </a:t>
            </a:r>
            <a:r>
              <a:rPr lang="fr-FR" sz="800" dirty="0" err="1">
                <a:latin typeface="Brandon Text Medium"/>
              </a:rPr>
              <a:t>convex</a:t>
            </a:r>
            <a:r>
              <a:rPr lang="fr-FR" sz="800" dirty="0">
                <a:latin typeface="Brandon Text Medium"/>
              </a:rPr>
              <a:t> or concave.    </a:t>
            </a:r>
          </a:p>
          <a:p>
            <a:endParaRPr lang="fr-FR" sz="800" dirty="0">
              <a:latin typeface="Brandon Text Medium"/>
            </a:endParaRPr>
          </a:p>
          <a:p>
            <a:endParaRPr lang="fr-FR" sz="800" dirty="0">
              <a:latin typeface="Brandon Text Medium"/>
            </a:endParaRPr>
          </a:p>
          <a:p>
            <a:endParaRPr lang="fr-FR" sz="800" dirty="0">
              <a:latin typeface="Brandon Text Medium"/>
            </a:endParaRPr>
          </a:p>
          <a:p>
            <a:endParaRPr lang="fr-FR" sz="800" dirty="0">
              <a:latin typeface="Brandon Text Medium"/>
            </a:endParaRPr>
          </a:p>
          <a:p>
            <a:endParaRPr lang="fr-FR" sz="800" dirty="0">
              <a:latin typeface="Brandon Text Medium"/>
            </a:endParaRPr>
          </a:p>
          <a:p>
            <a:endParaRPr lang="fr-FR" sz="800" dirty="0">
              <a:latin typeface="Brandon Text Medium"/>
            </a:endParaRPr>
          </a:p>
          <a:p>
            <a:endParaRPr lang="fr-FR" sz="800" dirty="0">
              <a:latin typeface="Brandon Text Medium"/>
            </a:endParaRPr>
          </a:p>
          <a:p>
            <a:r>
              <a:rPr lang="fr-FR" sz="800" dirty="0">
                <a:latin typeface="Brandon Text Medium"/>
              </a:rPr>
              <a:t>A Pin </a:t>
            </a:r>
            <a:r>
              <a:rPr lang="fr-FR" sz="800" dirty="0" err="1">
                <a:latin typeface="Brandon Text Medium"/>
              </a:rPr>
              <a:t>is</a:t>
            </a:r>
            <a:r>
              <a:rPr lang="fr-FR" sz="800" dirty="0">
                <a:latin typeface="Brandon Text Medium"/>
              </a:rPr>
              <a:t> </a:t>
            </a:r>
            <a:r>
              <a:rPr lang="fr-FR" sz="800" dirty="0" err="1">
                <a:latin typeface="Brandon Text Medium"/>
              </a:rPr>
              <a:t>attached</a:t>
            </a:r>
            <a:r>
              <a:rPr lang="fr-FR" sz="800" dirty="0">
                <a:latin typeface="Brandon Text Medium"/>
              </a:rPr>
              <a:t> to </a:t>
            </a:r>
            <a:r>
              <a:rPr lang="fr-FR" sz="800" dirty="0" err="1">
                <a:latin typeface="Brandon Text Medium"/>
              </a:rPr>
              <a:t>each</a:t>
            </a:r>
            <a:r>
              <a:rPr lang="fr-FR" sz="800" dirty="0">
                <a:latin typeface="Brandon Text Medium"/>
              </a:rPr>
              <a:t> area. </a:t>
            </a:r>
            <a:r>
              <a:rPr lang="fr-FR" sz="800" dirty="0" err="1">
                <a:latin typeface="Brandon Text Medium"/>
              </a:rPr>
              <a:t>Its</a:t>
            </a:r>
            <a:r>
              <a:rPr lang="fr-FR" sz="800" dirty="0">
                <a:latin typeface="Brandon Text Medium"/>
              </a:rPr>
              <a:t> location </a:t>
            </a:r>
            <a:r>
              <a:rPr lang="fr-FR" sz="800" dirty="0" err="1">
                <a:latin typeface="Brandon Text Medium"/>
              </a:rPr>
              <a:t>is</a:t>
            </a:r>
            <a:r>
              <a:rPr lang="fr-FR" sz="800" dirty="0">
                <a:latin typeface="Brandon Text Medium"/>
              </a:rPr>
              <a:t> </a:t>
            </a:r>
            <a:r>
              <a:rPr lang="fr-FR" sz="800" dirty="0" err="1">
                <a:latin typeface="Brandon Text Medium"/>
              </a:rPr>
              <a:t>automatically</a:t>
            </a:r>
            <a:r>
              <a:rPr lang="fr-FR" sz="800" dirty="0">
                <a:latin typeface="Brandon Text Medium"/>
              </a:rPr>
              <a:t> </a:t>
            </a:r>
            <a:r>
              <a:rPr lang="fr-FR" sz="800" dirty="0" err="1">
                <a:latin typeface="Brandon Text Medium"/>
              </a:rPr>
              <a:t>calculated</a:t>
            </a:r>
            <a:r>
              <a:rPr lang="fr-FR" sz="800" dirty="0">
                <a:latin typeface="Brandon Text Medium"/>
              </a:rPr>
              <a:t> on the center of the area. </a:t>
            </a:r>
            <a:r>
              <a:rPr lang="fr-FR" sz="800" dirty="0" err="1">
                <a:latin typeface="Brandon Text Medium"/>
              </a:rPr>
              <a:t>When</a:t>
            </a:r>
            <a:r>
              <a:rPr lang="fr-FR" sz="800" dirty="0">
                <a:latin typeface="Brandon Text Medium"/>
              </a:rPr>
              <a:t> the user </a:t>
            </a:r>
            <a:r>
              <a:rPr lang="fr-FR" sz="800" dirty="0" err="1">
                <a:latin typeface="Brandon Text Medium"/>
              </a:rPr>
              <a:t>highlights</a:t>
            </a:r>
            <a:r>
              <a:rPr lang="fr-FR" sz="800" dirty="0">
                <a:latin typeface="Brandon Text Medium"/>
              </a:rPr>
              <a:t> the Pin (</a:t>
            </a:r>
            <a:r>
              <a:rPr lang="fr-FR" sz="800" dirty="0" err="1">
                <a:latin typeface="Brandon Text Medium"/>
              </a:rPr>
              <a:t>using</a:t>
            </a:r>
            <a:r>
              <a:rPr lang="fr-FR" sz="800" dirty="0">
                <a:latin typeface="Brandon Text Medium"/>
              </a:rPr>
              <a:t> the mouse </a:t>
            </a:r>
            <a:r>
              <a:rPr lang="fr-FR" sz="800" dirty="0" err="1">
                <a:latin typeface="Brandon Text Medium"/>
              </a:rPr>
              <a:t>into</a:t>
            </a:r>
            <a:r>
              <a:rPr lang="fr-FR" sz="800" dirty="0">
                <a:latin typeface="Brandon Text Medium"/>
              </a:rPr>
              <a:t> the 3D or the Trace </a:t>
            </a:r>
            <a:r>
              <a:rPr lang="fr-FR" sz="800" dirty="0" err="1">
                <a:latin typeface="Brandon Text Medium"/>
              </a:rPr>
              <a:t>window</a:t>
            </a:r>
            <a:r>
              <a:rPr lang="fr-FR" sz="800" dirty="0">
                <a:latin typeface="Brandon Text Medium"/>
              </a:rPr>
              <a:t> message), the </a:t>
            </a:r>
            <a:r>
              <a:rPr lang="fr-FR" sz="800" dirty="0" err="1">
                <a:latin typeface="Brandon Text Medium"/>
              </a:rPr>
              <a:t>available</a:t>
            </a:r>
            <a:r>
              <a:rPr lang="fr-FR" sz="800" dirty="0">
                <a:latin typeface="Brandon Text Medium"/>
              </a:rPr>
              <a:t> information of the area </a:t>
            </a:r>
            <a:r>
              <a:rPr lang="fr-FR" sz="800" dirty="0" err="1">
                <a:latin typeface="Brandon Text Medium"/>
              </a:rPr>
              <a:t>is</a:t>
            </a:r>
            <a:r>
              <a:rPr lang="fr-FR" sz="800" dirty="0">
                <a:latin typeface="Brandon Text Medium"/>
              </a:rPr>
              <a:t> </a:t>
            </a:r>
            <a:r>
              <a:rPr lang="fr-FR" sz="800" dirty="0" err="1">
                <a:latin typeface="Brandon Text Medium"/>
              </a:rPr>
              <a:t>displayed</a:t>
            </a:r>
            <a:r>
              <a:rPr lang="fr-FR" sz="800" dirty="0">
                <a:latin typeface="Brandon Text Medium"/>
              </a:rPr>
              <a:t> </a:t>
            </a:r>
            <a:r>
              <a:rPr lang="fr-FR" sz="800" dirty="0" err="1">
                <a:latin typeface="Brandon Text Medium"/>
              </a:rPr>
              <a:t>above</a:t>
            </a:r>
            <a:r>
              <a:rPr lang="fr-FR" sz="800" dirty="0">
                <a:latin typeface="Brandon Text Medium"/>
              </a:rPr>
              <a:t> </a:t>
            </a:r>
            <a:r>
              <a:rPr lang="fr-FR" sz="800">
                <a:latin typeface="Brandon Text Medium"/>
              </a:rPr>
              <a:t>the Pin. </a:t>
            </a:r>
            <a:endParaRPr lang="fr-FR" sz="800" dirty="0">
              <a:latin typeface="Brandon Text Medium"/>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6506" y="677299"/>
            <a:ext cx="3676365" cy="2013988"/>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6506" y="2726268"/>
            <a:ext cx="3676365" cy="2030326"/>
          </a:xfrm>
          <a:prstGeom prst="rect">
            <a:avLst/>
          </a:prstGeom>
        </p:spPr>
      </p:pic>
    </p:spTree>
    <p:extLst>
      <p:ext uri="{BB962C8B-B14F-4D97-AF65-F5344CB8AC3E}">
        <p14:creationId xmlns:p14="http://schemas.microsoft.com/office/powerpoint/2010/main" val="1188363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7975" y="2661785"/>
            <a:ext cx="5856297" cy="1317154"/>
          </a:xfrm>
          <a:prstGeom prst="rect">
            <a:avLst/>
          </a:prstGeom>
        </p:spPr>
        <p:txBody>
          <a:bodyPr vert="horz" lIns="91440" tIns="45720" rIns="91440" bIns="45720" rtlCol="0" anchor="b">
            <a:normAutofit/>
          </a:bodyPr>
          <a:lstStyle>
            <a:lvl1pPr algn="l" defTabSz="457200" rtl="0" eaLnBrk="1" latinLnBrk="0" hangingPunct="1">
              <a:spcBef>
                <a:spcPct val="0"/>
              </a:spcBef>
              <a:buNone/>
              <a:defRPr sz="2400" b="1" kern="1200" cap="all" baseline="0">
                <a:solidFill>
                  <a:schemeClr val="bg1"/>
                </a:solidFill>
                <a:latin typeface="Brandon Text Medium" pitchFamily="34" charset="0"/>
                <a:ea typeface="Brandon Text Medium" pitchFamily="34" charset="0"/>
                <a:cs typeface="Brandon Text Medium" pitchFamily="34" charset="0"/>
              </a:defRPr>
            </a:lvl1pPr>
          </a:lstStyle>
          <a:p>
            <a:r>
              <a:rPr lang="en-GB" cap="small" dirty="0"/>
              <a:t>CONTACT</a:t>
            </a:r>
          </a:p>
        </p:txBody>
      </p:sp>
      <p:sp>
        <p:nvSpPr>
          <p:cNvPr id="7" name="Text Placeholder 2"/>
          <p:cNvSpPr txBox="1">
            <a:spLocks/>
          </p:cNvSpPr>
          <p:nvPr/>
        </p:nvSpPr>
        <p:spPr>
          <a:xfrm>
            <a:off x="997974" y="3891397"/>
            <a:ext cx="1727145" cy="497082"/>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F3B329"/>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t>REACH US</a:t>
            </a:r>
            <a:endParaRPr lang="pl-PL" dirty="0"/>
          </a:p>
        </p:txBody>
      </p:sp>
      <p:sp>
        <p:nvSpPr>
          <p:cNvPr id="8" name="Text Placeholder 3"/>
          <p:cNvSpPr txBox="1">
            <a:spLocks/>
          </p:cNvSpPr>
          <p:nvPr/>
        </p:nvSpPr>
        <p:spPr>
          <a:xfrm>
            <a:off x="3706677" y="3497446"/>
            <a:ext cx="3122909" cy="842074"/>
          </a:xfrm>
          <a:prstGeom prst="rect">
            <a:avLst/>
          </a:prstGeom>
        </p:spPr>
        <p:txBody>
          <a:bodyPr vert="horz" lIns="91440" tIns="45720" rIns="91440" bIns="45720" rtlCol="0" anchor="b">
            <a:noAutofit/>
          </a:bodyPr>
          <a:lstStyle>
            <a:lvl1pPr marL="0" indent="0" algn="r" defTabSz="457200" rtl="0" eaLnBrk="1" latinLnBrk="0" hangingPunct="1">
              <a:spcBef>
                <a:spcPct val="20000"/>
              </a:spcBef>
              <a:buClr>
                <a:srgbClr val="00497E"/>
              </a:buClr>
              <a:buFont typeface="Arial" panose="020B0604020202020204" pitchFamily="34" charset="0"/>
              <a:buNone/>
              <a:defRPr sz="1200" kern="1200" baseline="0">
                <a:solidFill>
                  <a:schemeClr val="bg1"/>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fr-FR" dirty="0"/>
              <a:t>Vincent Pourieux: vpourieux@vworld.fr</a:t>
            </a:r>
          </a:p>
          <a:p>
            <a:pPr algn="l"/>
            <a:r>
              <a:rPr lang="fr-FR" dirty="0"/>
              <a:t>Florence </a:t>
            </a:r>
            <a:r>
              <a:rPr lang="fr-FR" dirty="0" err="1"/>
              <a:t>Lévèque</a:t>
            </a:r>
            <a:r>
              <a:rPr lang="fr-FR" dirty="0"/>
              <a:t>: fleveque@vworld.fr</a:t>
            </a:r>
          </a:p>
          <a:p>
            <a:pPr algn="l"/>
            <a:r>
              <a:rPr lang="fr-FR" dirty="0"/>
              <a:t>Jean-François </a:t>
            </a:r>
            <a:r>
              <a:rPr lang="fr-FR" dirty="0" err="1"/>
              <a:t>Lévigne</a:t>
            </a:r>
            <a:r>
              <a:rPr lang="fr-FR" dirty="0"/>
              <a:t>: jflevigne@vworld.fr</a:t>
            </a:r>
            <a:endParaRPr lang="en-GB" dirty="0"/>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389" y="240416"/>
            <a:ext cx="1828804" cy="1828804"/>
          </a:xfrm>
          <a:prstGeom prst="rect">
            <a:avLst/>
          </a:prstGeom>
          <a:effectLst>
            <a:outerShdw blurRad="50800" dist="25400" dir="2700000" algn="tl" rotWithShape="0">
              <a:prstClr val="black">
                <a:alpha val="40000"/>
              </a:prstClr>
            </a:outerShdw>
          </a:effectLst>
        </p:spPr>
      </p:pic>
    </p:spTree>
    <p:extLst>
      <p:ext uri="{BB962C8B-B14F-4D97-AF65-F5344CB8AC3E}">
        <p14:creationId xmlns:p14="http://schemas.microsoft.com/office/powerpoint/2010/main" val="1420014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4</a:t>
            </a:fld>
            <a:endParaRPr lang="fr-FR"/>
          </a:p>
        </p:txBody>
      </p:sp>
      <p:sp>
        <p:nvSpPr>
          <p:cNvPr id="6" name="Espace réservé du texte 5"/>
          <p:cNvSpPr>
            <a:spLocks noGrp="1"/>
          </p:cNvSpPr>
          <p:nvPr>
            <p:ph type="body" sz="quarter" idx="14"/>
          </p:nvPr>
        </p:nvSpPr>
        <p:spPr>
          <a:xfrm>
            <a:off x="442913" y="752421"/>
            <a:ext cx="8294687" cy="3730679"/>
          </a:xfrm>
        </p:spPr>
        <p:txBody>
          <a:bodyPr>
            <a:normAutofit lnSpcReduction="10000"/>
          </a:bodyPr>
          <a:lstStyle/>
          <a:p>
            <a:r>
              <a:rPr lang="en-US" sz="900" b="1" dirty="0"/>
              <a:t>2.1.1 - Navigating by mouse</a:t>
            </a:r>
          </a:p>
          <a:p>
            <a:r>
              <a:rPr lang="en-US" sz="800" dirty="0"/>
              <a:t>Put the cursor in the 3D Window:</a:t>
            </a:r>
            <a:endParaRPr lang="fr-FR" sz="800" dirty="0"/>
          </a:p>
          <a:p>
            <a:pPr lvl="0"/>
            <a:r>
              <a:rPr lang="en-US" sz="800" dirty="0"/>
              <a:t>Keep the </a:t>
            </a:r>
            <a:r>
              <a:rPr lang="en-US" sz="800" b="1" dirty="0"/>
              <a:t>left mouse button</a:t>
            </a:r>
            <a:r>
              <a:rPr lang="en-US" sz="800" dirty="0"/>
              <a:t> pressed. You can now either pull to move the camera forward or push to move the camera backward. It works the same way to go left and right.</a:t>
            </a:r>
            <a:endParaRPr lang="fr-FR" sz="800" dirty="0"/>
          </a:p>
          <a:p>
            <a:pPr lvl="0"/>
            <a:r>
              <a:rPr lang="en-US" sz="800" dirty="0"/>
              <a:t>Keep the </a:t>
            </a:r>
            <a:r>
              <a:rPr lang="en-US" sz="800" b="1" dirty="0"/>
              <a:t>right mouse button</a:t>
            </a:r>
            <a:r>
              <a:rPr lang="en-US" sz="800" dirty="0"/>
              <a:t> pressed. This rotates the camera. By moving the mouse, you can turn 360° along the horizontal or vertical axis.</a:t>
            </a:r>
            <a:endParaRPr lang="fr-FR" sz="800" dirty="0"/>
          </a:p>
          <a:p>
            <a:pPr lvl="0"/>
            <a:r>
              <a:rPr lang="en-US" sz="800" dirty="0"/>
              <a:t>Move the mouse </a:t>
            </a:r>
            <a:r>
              <a:rPr lang="en-US" sz="800" b="1" dirty="0"/>
              <a:t>scroll wheel</a:t>
            </a:r>
            <a:r>
              <a:rPr lang="en-US" sz="800" dirty="0"/>
              <a:t>, if you move it forward, the camera will move forward. If you move it backward, the camera will move backward.</a:t>
            </a:r>
            <a:endParaRPr lang="fr-FR" sz="800" dirty="0"/>
          </a:p>
          <a:p>
            <a:pPr lvl="0"/>
            <a:r>
              <a:rPr lang="en-US" sz="800" dirty="0"/>
              <a:t>Keep the </a:t>
            </a:r>
            <a:r>
              <a:rPr lang="en-US" sz="800" b="1" dirty="0"/>
              <a:t>middle button (scroll wheel)</a:t>
            </a:r>
            <a:r>
              <a:rPr lang="en-US" sz="800" dirty="0"/>
              <a:t> pressed to move the camera upward or downward.</a:t>
            </a:r>
            <a:endParaRPr lang="fr-FR" sz="800" dirty="0"/>
          </a:p>
          <a:p>
            <a:endParaRPr lang="en-US" sz="800" dirty="0"/>
          </a:p>
          <a:p>
            <a:r>
              <a:rPr lang="en-US" sz="900" b="1" dirty="0"/>
              <a:t>2.1.2 - Navigating by keyboard</a:t>
            </a:r>
          </a:p>
          <a:p>
            <a:r>
              <a:rPr lang="en-US" sz="800" dirty="0"/>
              <a:t>You can navigate in the 3D Window by using the </a:t>
            </a:r>
            <a:r>
              <a:rPr lang="en-US" sz="800" b="1" dirty="0"/>
              <a:t>numeric pad of your keyboard</a:t>
            </a:r>
            <a:r>
              <a:rPr lang="en-US" sz="800" dirty="0"/>
              <a:t>:</a:t>
            </a:r>
            <a:endParaRPr lang="fr-FR" sz="800" dirty="0"/>
          </a:p>
          <a:p>
            <a:pPr lvl="0"/>
            <a:r>
              <a:rPr lang="en-US" sz="800" b="1" dirty="0"/>
              <a:t>8</a:t>
            </a:r>
            <a:r>
              <a:rPr lang="en-US" sz="800" dirty="0"/>
              <a:t>: the camera moves forward</a:t>
            </a:r>
            <a:endParaRPr lang="fr-FR" sz="800" dirty="0"/>
          </a:p>
          <a:p>
            <a:pPr lvl="0"/>
            <a:r>
              <a:rPr lang="en-US" sz="800" b="1" dirty="0"/>
              <a:t>2</a:t>
            </a:r>
            <a:r>
              <a:rPr lang="en-US" sz="800" dirty="0"/>
              <a:t>: the camera moves backward</a:t>
            </a:r>
            <a:endParaRPr lang="fr-FR" sz="800" dirty="0"/>
          </a:p>
          <a:p>
            <a:pPr lvl="0"/>
            <a:r>
              <a:rPr lang="en-US" sz="800" b="1" dirty="0"/>
              <a:t>7</a:t>
            </a:r>
            <a:r>
              <a:rPr lang="en-US" sz="800" dirty="0"/>
              <a:t>: the camera rotates  clockwise around the Z-axis (roll angle)</a:t>
            </a:r>
            <a:endParaRPr lang="fr-FR" sz="800" dirty="0"/>
          </a:p>
          <a:p>
            <a:pPr lvl="0"/>
            <a:r>
              <a:rPr lang="en-US" sz="800" b="1" dirty="0"/>
              <a:t>9</a:t>
            </a:r>
            <a:r>
              <a:rPr lang="en-US" sz="800" dirty="0"/>
              <a:t>: the camera rotates counter-clockwise around the Z-axis (roll angle)</a:t>
            </a:r>
            <a:endParaRPr lang="fr-FR" sz="800" dirty="0"/>
          </a:p>
          <a:p>
            <a:pPr lvl="0"/>
            <a:r>
              <a:rPr lang="en-US" sz="800" b="1" dirty="0"/>
              <a:t>0</a:t>
            </a:r>
            <a:r>
              <a:rPr lang="en-US" sz="800" dirty="0"/>
              <a:t>: resets the camera angle</a:t>
            </a:r>
            <a:endParaRPr lang="fr-FR" sz="800" dirty="0"/>
          </a:p>
          <a:p>
            <a:r>
              <a:rPr lang="en-US" sz="800" dirty="0"/>
              <a:t> </a:t>
            </a:r>
            <a:endParaRPr lang="fr-FR" sz="800" dirty="0"/>
          </a:p>
          <a:p>
            <a:r>
              <a:rPr lang="en-US" sz="800" b="1" dirty="0"/>
              <a:t>Other keys:</a:t>
            </a:r>
            <a:endParaRPr lang="fr-FR" sz="800" b="1" dirty="0"/>
          </a:p>
          <a:p>
            <a:r>
              <a:rPr lang="en-US" sz="800" b="1" dirty="0"/>
              <a:t>Page Up</a:t>
            </a:r>
            <a:r>
              <a:rPr lang="en-US" sz="800" dirty="0"/>
              <a:t>: the camera moves upward</a:t>
            </a:r>
            <a:endParaRPr lang="fr-FR" sz="800" dirty="0"/>
          </a:p>
          <a:p>
            <a:pPr lvl="0"/>
            <a:r>
              <a:rPr lang="en-US" sz="800" b="1" dirty="0"/>
              <a:t>Page Down</a:t>
            </a:r>
            <a:r>
              <a:rPr lang="en-US" sz="800" dirty="0"/>
              <a:t>: the camera moves downward</a:t>
            </a:r>
            <a:endParaRPr lang="fr-FR" sz="800" dirty="0"/>
          </a:p>
          <a:p>
            <a:pPr lvl="0"/>
            <a:r>
              <a:rPr lang="en-US" sz="800" b="1" dirty="0"/>
              <a:t>Ctrl</a:t>
            </a:r>
            <a:r>
              <a:rPr lang="en-US" sz="800" dirty="0"/>
              <a:t>: You can use the Ctrl key in combination with any of the above mentioned keys to move faster</a:t>
            </a:r>
            <a:endParaRPr lang="fr-FR" sz="800" dirty="0"/>
          </a:p>
          <a:p>
            <a:endParaRPr lang="en-US" sz="800" dirty="0"/>
          </a:p>
          <a:p>
            <a:r>
              <a:rPr lang="en-US" sz="900" b="1" dirty="0"/>
              <a:t>2.1.3 - Target function</a:t>
            </a:r>
            <a:br>
              <a:rPr lang="en-US" sz="800" dirty="0"/>
            </a:br>
            <a:r>
              <a:rPr lang="en-US" sz="800" dirty="0"/>
              <a:t>By pressing the </a:t>
            </a:r>
            <a:r>
              <a:rPr lang="en-US" sz="800" b="1" dirty="0"/>
              <a:t>Tab key</a:t>
            </a:r>
            <a:r>
              <a:rPr lang="en-US" sz="800" dirty="0"/>
              <a:t> when your mouse cursor is in the 3D Window, you activate the </a:t>
            </a:r>
            <a:r>
              <a:rPr lang="en-US" sz="800" b="1" dirty="0"/>
              <a:t>target function</a:t>
            </a:r>
            <a:r>
              <a:rPr lang="en-US" sz="800" dirty="0"/>
              <a:t>. </a:t>
            </a:r>
            <a:endParaRPr lang="fr-FR" sz="800" dirty="0"/>
          </a:p>
          <a:p>
            <a:r>
              <a:rPr lang="en-US" sz="800" dirty="0"/>
              <a:t>When you are near the surface it will display (from top to bottom):</a:t>
            </a:r>
            <a:endParaRPr lang="fr-FR" sz="800" dirty="0"/>
          </a:p>
          <a:p>
            <a:pPr lvl="0"/>
            <a:r>
              <a:rPr lang="en-US" sz="800" dirty="0"/>
              <a:t>The distance from the camera to the point you are targeting</a:t>
            </a:r>
            <a:endParaRPr lang="fr-FR" sz="800" dirty="0"/>
          </a:p>
          <a:p>
            <a:pPr lvl="0"/>
            <a:r>
              <a:rPr lang="en-US" sz="800" dirty="0"/>
              <a:t>The GPS coordinates of the point you are targeting and its altitude</a:t>
            </a:r>
            <a:endParaRPr lang="fr-FR" sz="800" dirty="0"/>
          </a:p>
          <a:p>
            <a:pPr lvl="0"/>
            <a:r>
              <a:rPr lang="en-US" sz="800" dirty="0"/>
              <a:t>The Land Cover information</a:t>
            </a:r>
            <a:endParaRPr lang="fr-FR" sz="800" dirty="0"/>
          </a:p>
          <a:p>
            <a:pPr lvl="0"/>
            <a:r>
              <a:rPr lang="en-US" sz="800" dirty="0"/>
              <a:t>The Ecoregion information</a:t>
            </a:r>
            <a:endParaRPr lang="fr-FR" sz="800" dirty="0"/>
          </a:p>
          <a:p>
            <a:endParaRPr lang="en-US" sz="800" dirty="0"/>
          </a:p>
        </p:txBody>
      </p:sp>
      <p:sp>
        <p:nvSpPr>
          <p:cNvPr id="7" name="Espace réservé du texte 4"/>
          <p:cNvSpPr>
            <a:spLocks noGrp="1"/>
          </p:cNvSpPr>
          <p:nvPr>
            <p:ph type="body" sz="quarter" idx="13"/>
          </p:nvPr>
        </p:nvSpPr>
        <p:spPr>
          <a:xfrm>
            <a:off x="443039" y="127494"/>
            <a:ext cx="8207775" cy="259167"/>
          </a:xfrm>
        </p:spPr>
        <p:txBody>
          <a:bodyPr/>
          <a:lstStyle/>
          <a:p>
            <a:r>
              <a:rPr lang="en-US" sz="1200" dirty="0"/>
              <a:t>2 -  </a:t>
            </a:r>
            <a:r>
              <a:rPr lang="fr-FR" sz="1200" dirty="0"/>
              <a:t>Navigation and </a:t>
            </a:r>
            <a:r>
              <a:rPr lang="fr-FR" sz="1200" dirty="0" err="1"/>
              <a:t>dynamic</a:t>
            </a:r>
            <a:r>
              <a:rPr lang="fr-FR" sz="1200" dirty="0"/>
              <a:t> control </a:t>
            </a:r>
            <a:r>
              <a:rPr lang="fr-FR" sz="1200" dirty="0" err="1"/>
              <a:t>features</a:t>
            </a:r>
            <a:r>
              <a:rPr lang="fr-FR" sz="1200" dirty="0"/>
              <a:t> </a:t>
            </a:r>
          </a:p>
          <a:p>
            <a:endParaRPr lang="en-US" sz="1200" dirty="0"/>
          </a:p>
        </p:txBody>
      </p:sp>
      <p:sp>
        <p:nvSpPr>
          <p:cNvPr id="8"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2.1 -  </a:t>
            </a:r>
            <a:r>
              <a:rPr lang="fr-FR" sz="1000" dirty="0" err="1"/>
              <a:t>Navigating</a:t>
            </a:r>
            <a:r>
              <a:rPr lang="fr-FR" sz="1000" dirty="0"/>
              <a:t> </a:t>
            </a:r>
            <a:r>
              <a:rPr lang="fr-FR" sz="1000" dirty="0" err="1"/>
              <a:t>into</a:t>
            </a:r>
            <a:r>
              <a:rPr lang="fr-FR" sz="1000" dirty="0"/>
              <a:t> the 3D</a:t>
            </a:r>
          </a:p>
        </p:txBody>
      </p:sp>
      <p:pic>
        <p:nvPicPr>
          <p:cNvPr id="10" name="Image 9"/>
          <p:cNvPicPr/>
          <p:nvPr/>
        </p:nvPicPr>
        <p:blipFill rotWithShape="1">
          <a:blip r:embed="rId2">
            <a:extLst>
              <a:ext uri="{28A0092B-C50C-407E-A947-70E740481C1C}">
                <a14:useLocalDpi xmlns:a14="http://schemas.microsoft.com/office/drawing/2010/main" val="0"/>
              </a:ext>
            </a:extLst>
          </a:blip>
          <a:srcRect l="9824" t="171" r="37034" b="-171"/>
          <a:stretch/>
        </p:blipFill>
        <p:spPr>
          <a:xfrm>
            <a:off x="7180892" y="1904678"/>
            <a:ext cx="1426164" cy="1426164"/>
          </a:xfrm>
          <a:prstGeom prst="rect">
            <a:avLst/>
          </a:prstGeom>
        </p:spPr>
      </p:pic>
      <p:pic>
        <p:nvPicPr>
          <p:cNvPr id="9" name="Image 8"/>
          <p:cNvPicPr/>
          <p:nvPr/>
        </p:nvPicPr>
        <p:blipFill>
          <a:blip r:embed="rId3">
            <a:extLst>
              <a:ext uri="{28A0092B-C50C-407E-A947-70E740481C1C}">
                <a14:useLocalDpi xmlns:a14="http://schemas.microsoft.com/office/drawing/2010/main" val="0"/>
              </a:ext>
            </a:extLst>
          </a:blip>
          <a:stretch>
            <a:fillRect/>
          </a:stretch>
        </p:blipFill>
        <p:spPr>
          <a:xfrm>
            <a:off x="5427919" y="3467838"/>
            <a:ext cx="3179137" cy="1269623"/>
          </a:xfrm>
          <a:prstGeom prst="rect">
            <a:avLst/>
          </a:prstGeom>
        </p:spPr>
      </p:pic>
    </p:spTree>
    <p:extLst>
      <p:ext uri="{BB962C8B-B14F-4D97-AF65-F5344CB8AC3E}">
        <p14:creationId xmlns:p14="http://schemas.microsoft.com/office/powerpoint/2010/main" val="3879252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5</a:t>
            </a:fld>
            <a:endParaRPr lang="fr-FR"/>
          </a:p>
        </p:txBody>
      </p:sp>
      <p:sp>
        <p:nvSpPr>
          <p:cNvPr id="7" name="Espace réservé du texte 5"/>
          <p:cNvSpPr>
            <a:spLocks noGrp="1"/>
          </p:cNvSpPr>
          <p:nvPr>
            <p:ph type="body" sz="quarter" idx="14"/>
          </p:nvPr>
        </p:nvSpPr>
        <p:spPr>
          <a:xfrm>
            <a:off x="442913" y="752421"/>
            <a:ext cx="8294687" cy="2682965"/>
          </a:xfrm>
        </p:spPr>
        <p:txBody>
          <a:bodyPr>
            <a:normAutofit/>
          </a:bodyPr>
          <a:lstStyle/>
          <a:p>
            <a:r>
              <a:rPr lang="en-US" sz="900" b="1" dirty="0"/>
              <a:t>2.2.1 - Info Tab Page</a:t>
            </a:r>
            <a:endParaRPr lang="fr-FR" sz="800" b="1" dirty="0"/>
          </a:p>
          <a:p>
            <a:r>
              <a:rPr lang="en-US" sz="800" dirty="0"/>
              <a:t>The Info Tab Page contains precise information about where you are situated on the Globe. </a:t>
            </a:r>
            <a:endParaRPr lang="fr-FR" sz="800" dirty="0"/>
          </a:p>
          <a:p>
            <a:r>
              <a:rPr lang="en-US" sz="800" dirty="0"/>
              <a:t>It holds three panes: Location – Timestamp - Weather conditions</a:t>
            </a:r>
            <a:endParaRPr lang="fr-FR" sz="800" dirty="0"/>
          </a:p>
          <a:p>
            <a:r>
              <a:rPr lang="en-US" sz="800" dirty="0"/>
              <a:t>In the </a:t>
            </a:r>
            <a:r>
              <a:rPr lang="en-US" sz="800" b="1" dirty="0"/>
              <a:t>Location pane</a:t>
            </a:r>
            <a:r>
              <a:rPr lang="en-US" sz="800" dirty="0"/>
              <a:t> you can find the exact coordinates of your location in the 3D Window.</a:t>
            </a:r>
          </a:p>
          <a:p>
            <a:r>
              <a:rPr lang="en-US" sz="800" dirty="0"/>
              <a:t>The </a:t>
            </a:r>
            <a:r>
              <a:rPr lang="en-US" sz="800" b="1" dirty="0"/>
              <a:t>Timestamp pane</a:t>
            </a:r>
            <a:r>
              <a:rPr lang="en-US" sz="800" dirty="0"/>
              <a:t> informs you of the date and exact hour at your current location in the 3D Window, </a:t>
            </a:r>
          </a:p>
          <a:p>
            <a:r>
              <a:rPr lang="en-US" sz="800" dirty="0"/>
              <a:t>The </a:t>
            </a:r>
            <a:r>
              <a:rPr lang="en-US" sz="800" b="1" dirty="0"/>
              <a:t>Weather Conditions pane</a:t>
            </a:r>
            <a:r>
              <a:rPr lang="en-US" sz="800" dirty="0"/>
              <a:t> displays the temperature, weather type, wind speed and wind direction registered at this location also.</a:t>
            </a:r>
            <a:endParaRPr lang="fr-FR" sz="800" dirty="0"/>
          </a:p>
          <a:p>
            <a:endParaRPr lang="en-US" sz="800" dirty="0"/>
          </a:p>
          <a:p>
            <a:endParaRPr lang="en-US" sz="800" dirty="0"/>
          </a:p>
          <a:p>
            <a:r>
              <a:rPr lang="en-US" sz="900" b="1" dirty="0"/>
              <a:t>2.2.2 - Compass Tab Page</a:t>
            </a:r>
          </a:p>
          <a:p>
            <a:r>
              <a:rPr lang="en-US" sz="800" dirty="0"/>
              <a:t>The little red cross in the compass represents the location of the camera in a 2D view from above and the needle of the compass the direction the camera is facing. When you </a:t>
            </a:r>
            <a:r>
              <a:rPr lang="en-US" sz="800" b="1" dirty="0"/>
              <a:t>click inside the compass</a:t>
            </a:r>
            <a:r>
              <a:rPr lang="en-US" sz="800" dirty="0"/>
              <a:t> and </a:t>
            </a:r>
            <a:r>
              <a:rPr lang="en-US" sz="800" b="1" dirty="0"/>
              <a:t>keep the left mouse button pressed</a:t>
            </a:r>
            <a:r>
              <a:rPr lang="en-US" sz="800" dirty="0"/>
              <a:t>, you can turn the compass left or right. By </a:t>
            </a:r>
            <a:r>
              <a:rPr lang="en-US" sz="800" b="1" dirty="0"/>
              <a:t>turning the compass</a:t>
            </a:r>
            <a:r>
              <a:rPr lang="en-US" sz="800" dirty="0"/>
              <a:t>, the camera will change the direction it is facing in the 3D Window (camera angle). When the mouse cursor is inside the compass you can:</a:t>
            </a:r>
            <a:endParaRPr lang="fr-FR" sz="800" dirty="0"/>
          </a:p>
          <a:p>
            <a:pPr lvl="0"/>
            <a:r>
              <a:rPr lang="en-US" sz="800" dirty="0"/>
              <a:t>Zoom in and zoom out by using the </a:t>
            </a:r>
            <a:r>
              <a:rPr lang="en-US" sz="800" b="1" dirty="0"/>
              <a:t>mouse scroll</a:t>
            </a:r>
            <a:r>
              <a:rPr lang="en-US" sz="800" dirty="0"/>
              <a:t>. </a:t>
            </a:r>
            <a:endParaRPr lang="fr-FR" sz="800" dirty="0"/>
          </a:p>
          <a:p>
            <a:pPr lvl="0"/>
            <a:r>
              <a:rPr lang="en-US" sz="800" dirty="0"/>
              <a:t>Press the </a:t>
            </a:r>
            <a:r>
              <a:rPr lang="en-US" sz="800" b="1" dirty="0"/>
              <a:t>Tab key</a:t>
            </a:r>
            <a:r>
              <a:rPr lang="en-US" sz="800" dirty="0"/>
              <a:t> (Target), it will display the </a:t>
            </a:r>
            <a:r>
              <a:rPr lang="en-US" sz="800" dirty="0" err="1"/>
              <a:t>lat</a:t>
            </a:r>
            <a:r>
              <a:rPr lang="en-US" sz="800" dirty="0"/>
              <a:t>/</a:t>
            </a:r>
            <a:r>
              <a:rPr lang="en-US" sz="800" dirty="0" err="1"/>
              <a:t>lon</a:t>
            </a:r>
            <a:r>
              <a:rPr lang="en-US" sz="800" dirty="0"/>
              <a:t> coordinates of the targeted location on the Globe, its altitude, the name of the country and the distance from your present location. </a:t>
            </a:r>
            <a:endParaRPr lang="fr-FR" sz="800" dirty="0"/>
          </a:p>
          <a:p>
            <a:pPr lvl="0"/>
            <a:r>
              <a:rPr lang="en-US" sz="800" dirty="0"/>
              <a:t>Press the </a:t>
            </a:r>
            <a:r>
              <a:rPr lang="en-US" sz="800" b="1" dirty="0"/>
              <a:t>Tab key and click</a:t>
            </a:r>
            <a:r>
              <a:rPr lang="en-US" sz="800" dirty="0"/>
              <a:t>, this will take you directly to the targeted location.</a:t>
            </a:r>
            <a:endParaRPr lang="fr-FR" sz="800" dirty="0"/>
          </a:p>
          <a:p>
            <a:r>
              <a:rPr lang="en-US" sz="800" dirty="0"/>
              <a:t>For the background image of the compass, you have three options. The standard background is Imagery, but you can switch to DEM or Land Cover by clicking on the radio buttons in the background pane. The </a:t>
            </a:r>
            <a:r>
              <a:rPr lang="en-US" sz="800" b="1" dirty="0"/>
              <a:t>Entities checkbox</a:t>
            </a:r>
            <a:r>
              <a:rPr lang="en-US" sz="800" dirty="0"/>
              <a:t> in the background pane allows you to switch on/off the display of entities in the compass.</a:t>
            </a:r>
            <a:endParaRPr lang="fr-FR" sz="800" dirty="0"/>
          </a:p>
          <a:p>
            <a:endParaRPr lang="en-US" sz="800" dirty="0"/>
          </a:p>
        </p:txBody>
      </p:sp>
      <p:sp>
        <p:nvSpPr>
          <p:cNvPr id="8" name="Espace réservé du texte 4"/>
          <p:cNvSpPr>
            <a:spLocks noGrp="1"/>
          </p:cNvSpPr>
          <p:nvPr>
            <p:ph type="body" sz="quarter" idx="13"/>
          </p:nvPr>
        </p:nvSpPr>
        <p:spPr>
          <a:xfrm>
            <a:off x="443039" y="127494"/>
            <a:ext cx="8207775" cy="259167"/>
          </a:xfrm>
        </p:spPr>
        <p:txBody>
          <a:bodyPr/>
          <a:lstStyle/>
          <a:p>
            <a:r>
              <a:rPr lang="en-US" sz="1200" dirty="0"/>
              <a:t>2 -  </a:t>
            </a:r>
            <a:r>
              <a:rPr lang="fr-FR" sz="1200" dirty="0"/>
              <a:t>Navigation and </a:t>
            </a:r>
            <a:r>
              <a:rPr lang="fr-FR" sz="1200" dirty="0" err="1"/>
              <a:t>dynamic</a:t>
            </a:r>
            <a:r>
              <a:rPr lang="fr-FR" sz="1200" dirty="0"/>
              <a:t> control </a:t>
            </a:r>
            <a:r>
              <a:rPr lang="fr-FR" sz="1200" dirty="0" err="1"/>
              <a:t>features</a:t>
            </a:r>
            <a:r>
              <a:rPr lang="fr-FR" sz="1200" dirty="0"/>
              <a:t> </a:t>
            </a:r>
          </a:p>
          <a:p>
            <a:endParaRPr lang="en-US" sz="1200" dirty="0"/>
          </a:p>
        </p:txBody>
      </p:sp>
      <p:sp>
        <p:nvSpPr>
          <p:cNvPr id="9"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2.2 - </a:t>
            </a:r>
            <a:r>
              <a:rPr lang="fr-FR" sz="1000" dirty="0" err="1"/>
              <a:t>Compass</a:t>
            </a:r>
            <a:r>
              <a:rPr lang="fr-FR" sz="1000" dirty="0"/>
              <a:t>, Info Tab</a:t>
            </a:r>
            <a:endParaRPr lang="en-US" sz="1000" dirty="0"/>
          </a:p>
        </p:txBody>
      </p:sp>
      <p:pic>
        <p:nvPicPr>
          <p:cNvPr id="10" name="Image 9"/>
          <p:cNvPicPr/>
          <p:nvPr/>
        </p:nvPicPr>
        <p:blipFill>
          <a:blip r:embed="rId2" cstate="print">
            <a:extLst>
              <a:ext uri="{28A0092B-C50C-407E-A947-70E740481C1C}">
                <a14:useLocalDpi xmlns:a14="http://schemas.microsoft.com/office/drawing/2010/main" val="0"/>
              </a:ext>
            </a:extLst>
          </a:blip>
          <a:stretch>
            <a:fillRect/>
          </a:stretch>
        </p:blipFill>
        <p:spPr>
          <a:xfrm>
            <a:off x="7176886" y="386661"/>
            <a:ext cx="1052859" cy="1739972"/>
          </a:xfrm>
          <a:prstGeom prst="rect">
            <a:avLst/>
          </a:prstGeom>
        </p:spPr>
      </p:pic>
      <p:pic>
        <p:nvPicPr>
          <p:cNvPr id="11" name="Image 10"/>
          <p:cNvPicPr/>
          <p:nvPr/>
        </p:nvPicPr>
        <p:blipFill>
          <a:blip r:embed="rId3">
            <a:extLst>
              <a:ext uri="{28A0092B-C50C-407E-A947-70E740481C1C}">
                <a14:useLocalDpi xmlns:a14="http://schemas.microsoft.com/office/drawing/2010/main" val="0"/>
              </a:ext>
            </a:extLst>
          </a:blip>
          <a:stretch>
            <a:fillRect/>
          </a:stretch>
        </p:blipFill>
        <p:spPr>
          <a:xfrm>
            <a:off x="901644" y="3433768"/>
            <a:ext cx="995082" cy="1366018"/>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7531" y="3435386"/>
            <a:ext cx="1014945" cy="1364400"/>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6537" y="3433768"/>
            <a:ext cx="1026199" cy="1364400"/>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2571" y="3433768"/>
            <a:ext cx="1024202" cy="1364400"/>
          </a:xfrm>
          <a:prstGeom prst="rect">
            <a:avLst/>
          </a:prstGeom>
        </p:spPr>
      </p:pic>
      <p:sp>
        <p:nvSpPr>
          <p:cNvPr id="15" name="Espace réservé du texte 5"/>
          <p:cNvSpPr txBox="1">
            <a:spLocks/>
          </p:cNvSpPr>
          <p:nvPr/>
        </p:nvSpPr>
        <p:spPr>
          <a:xfrm>
            <a:off x="5375970" y="3461890"/>
            <a:ext cx="3412435" cy="1087399"/>
          </a:xfrm>
          <a:prstGeom prst="rect">
            <a:avLst/>
          </a:prstGeom>
        </p:spPr>
        <p:txBody>
          <a:bodyPr vert="horz" lIns="91440" tIns="45720" rIns="91440" bIns="45720" rtlCol="0">
            <a:normAutofit/>
          </a:bodyPr>
          <a:lstStyle>
            <a:lvl1pPr marL="0" indent="0" algn="l" defTabSz="457200" rtl="0" eaLnBrk="1" latinLnBrk="0" hangingPunct="1">
              <a:spcBef>
                <a:spcPct val="20000"/>
              </a:spcBef>
              <a:buClr>
                <a:srgbClr val="00497E"/>
              </a:buClr>
              <a:buFont typeface="Arial" panose="020B0604020202020204" pitchFamily="34" charset="0"/>
              <a:buNone/>
              <a:defRPr sz="1400" kern="1200" baseline="0">
                <a:solidFill>
                  <a:schemeClr val="tx1"/>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If entities are displayed and you put your mouse cursor over one and </a:t>
            </a:r>
            <a:r>
              <a:rPr lang="en-US" sz="800" b="1" dirty="0"/>
              <a:t>press the Tab key</a:t>
            </a:r>
            <a:r>
              <a:rPr lang="en-US" sz="800" dirty="0"/>
              <a:t> (Target function), the compass will display its coordinates, altitude and its distance from the camera. If you </a:t>
            </a:r>
            <a:r>
              <a:rPr lang="en-US" sz="800" b="1" dirty="0"/>
              <a:t>left-click</a:t>
            </a:r>
            <a:r>
              <a:rPr lang="en-US" sz="800" dirty="0"/>
              <a:t> while doing so, you will travel immediately to the targeted entity into the 3D and the camera will attach itself to it. </a:t>
            </a:r>
          </a:p>
        </p:txBody>
      </p:sp>
    </p:spTree>
    <p:extLst>
      <p:ext uri="{BB962C8B-B14F-4D97-AF65-F5344CB8AC3E}">
        <p14:creationId xmlns:p14="http://schemas.microsoft.com/office/powerpoint/2010/main" val="2264822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6</a:t>
            </a:fld>
            <a:endParaRPr lang="fr-FR"/>
          </a:p>
        </p:txBody>
      </p:sp>
      <p:sp>
        <p:nvSpPr>
          <p:cNvPr id="7" name="Espace réservé du texte 5"/>
          <p:cNvSpPr>
            <a:spLocks noGrp="1"/>
          </p:cNvSpPr>
          <p:nvPr>
            <p:ph type="body" sz="quarter" idx="14"/>
          </p:nvPr>
        </p:nvSpPr>
        <p:spPr>
          <a:xfrm>
            <a:off x="442913" y="1014428"/>
            <a:ext cx="6393822" cy="3691988"/>
          </a:xfrm>
        </p:spPr>
        <p:txBody>
          <a:bodyPr>
            <a:normAutofit/>
          </a:bodyPr>
          <a:lstStyle/>
          <a:p>
            <a:r>
              <a:rPr lang="en-US" sz="800" dirty="0"/>
              <a:t>The Layer Tab Page contains a </a:t>
            </a:r>
            <a:r>
              <a:rPr lang="en-US" sz="800" b="1" dirty="0"/>
              <a:t>tree view which lists imported files, objects and types of data streams</a:t>
            </a:r>
            <a:r>
              <a:rPr lang="en-US" sz="800" dirty="0"/>
              <a:t>.</a:t>
            </a:r>
          </a:p>
          <a:p>
            <a:r>
              <a:rPr lang="en-US" sz="800" dirty="0"/>
              <a:t>By default the tree view looks like this:</a:t>
            </a:r>
          </a:p>
          <a:p>
            <a:r>
              <a:rPr lang="en-US" sz="800" dirty="0"/>
              <a:t>It contains the following checkable options, which are here only examples of the various layers you might choose to use:</a:t>
            </a:r>
            <a:endParaRPr lang="fr-FR" sz="800" dirty="0"/>
          </a:p>
          <a:p>
            <a:endParaRPr lang="en-US" sz="800" dirty="0"/>
          </a:p>
          <a:p>
            <a:r>
              <a:rPr lang="en-US" sz="800" dirty="0"/>
              <a:t>Imported File</a:t>
            </a:r>
          </a:p>
          <a:p>
            <a:r>
              <a:rPr lang="en-US" sz="800" dirty="0"/>
              <a:t>	- Layer : OGC WM(T)S stream</a:t>
            </a:r>
          </a:p>
          <a:p>
            <a:r>
              <a:rPr lang="en-US" sz="800" dirty="0"/>
              <a:t>	- Objects like: shapefiles, </a:t>
            </a:r>
            <a:r>
              <a:rPr lang="en-US" sz="800" dirty="0" err="1"/>
              <a:t>GeoTIFF</a:t>
            </a:r>
            <a:r>
              <a:rPr lang="en-US" sz="800" dirty="0"/>
              <a:t>, CSV, 3D objects, KML/KMZ</a:t>
            </a:r>
          </a:p>
          <a:p>
            <a:endParaRPr lang="en-US" sz="800" dirty="0"/>
          </a:p>
          <a:p>
            <a:r>
              <a:rPr lang="en-US" sz="800" dirty="0"/>
              <a:t>You can show/hide each layer with the check box</a:t>
            </a:r>
          </a:p>
          <a:p>
            <a:r>
              <a:rPr lang="en-US" sz="800" dirty="0"/>
              <a:t>You can right-click on any of these items and see the following options: Go to, Edit properties, save or remove</a:t>
            </a:r>
            <a:endParaRPr lang="fr-FR" sz="800" dirty="0"/>
          </a:p>
          <a:p>
            <a:endParaRPr lang="en-US" sz="800" dirty="0"/>
          </a:p>
        </p:txBody>
      </p:sp>
      <p:sp>
        <p:nvSpPr>
          <p:cNvPr id="8" name="Espace réservé du texte 4"/>
          <p:cNvSpPr>
            <a:spLocks noGrp="1"/>
          </p:cNvSpPr>
          <p:nvPr>
            <p:ph type="body" sz="quarter" idx="13"/>
          </p:nvPr>
        </p:nvSpPr>
        <p:spPr>
          <a:xfrm>
            <a:off x="443039" y="127494"/>
            <a:ext cx="8207775" cy="259167"/>
          </a:xfrm>
        </p:spPr>
        <p:txBody>
          <a:bodyPr/>
          <a:lstStyle/>
          <a:p>
            <a:r>
              <a:rPr lang="en-US" sz="1200" dirty="0"/>
              <a:t>2 -  </a:t>
            </a:r>
            <a:r>
              <a:rPr lang="fr-FR" sz="1200" dirty="0"/>
              <a:t>Navigation and </a:t>
            </a:r>
            <a:r>
              <a:rPr lang="fr-FR" sz="1200" dirty="0" err="1"/>
              <a:t>dynamic</a:t>
            </a:r>
            <a:r>
              <a:rPr lang="fr-FR" sz="1200" dirty="0"/>
              <a:t> control </a:t>
            </a:r>
            <a:r>
              <a:rPr lang="fr-FR" sz="1200" dirty="0" err="1"/>
              <a:t>features</a:t>
            </a:r>
            <a:r>
              <a:rPr lang="fr-FR" sz="1200" dirty="0"/>
              <a:t> </a:t>
            </a:r>
          </a:p>
        </p:txBody>
      </p:sp>
      <p:sp>
        <p:nvSpPr>
          <p:cNvPr id="9"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2.3 - </a:t>
            </a:r>
            <a:r>
              <a:rPr lang="fr-FR" sz="1000" dirty="0"/>
              <a:t>Layer Tab</a:t>
            </a:r>
          </a:p>
        </p:txBody>
      </p:sp>
      <p:pic>
        <p:nvPicPr>
          <p:cNvPr id="10" name="Image 9"/>
          <p:cNvPicPr/>
          <p:nvPr/>
        </p:nvPicPr>
        <p:blipFill>
          <a:blip r:embed="rId2">
            <a:extLst>
              <a:ext uri="{28A0092B-C50C-407E-A947-70E740481C1C}">
                <a14:useLocalDpi xmlns:a14="http://schemas.microsoft.com/office/drawing/2010/main" val="0"/>
              </a:ext>
            </a:extLst>
          </a:blip>
          <a:stretch>
            <a:fillRect/>
          </a:stretch>
        </p:blipFill>
        <p:spPr>
          <a:xfrm>
            <a:off x="7254119" y="516244"/>
            <a:ext cx="1334030" cy="2059645"/>
          </a:xfrm>
          <a:prstGeom prst="rect">
            <a:avLst/>
          </a:prstGeom>
        </p:spPr>
      </p:pic>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685" y="2642191"/>
            <a:ext cx="2650779" cy="1489738"/>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1758" y="2642191"/>
            <a:ext cx="2641318" cy="1484421"/>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7370" y="2642191"/>
            <a:ext cx="2650779" cy="1489738"/>
          </a:xfrm>
          <a:prstGeom prst="rect">
            <a:avLst/>
          </a:prstGeom>
        </p:spPr>
      </p:pic>
    </p:spTree>
    <p:extLst>
      <p:ext uri="{BB962C8B-B14F-4D97-AF65-F5344CB8AC3E}">
        <p14:creationId xmlns:p14="http://schemas.microsoft.com/office/powerpoint/2010/main" val="973888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7</a:t>
            </a:fld>
            <a:endParaRPr lang="fr-FR"/>
          </a:p>
        </p:txBody>
      </p:sp>
      <p:sp>
        <p:nvSpPr>
          <p:cNvPr id="7" name="Espace réservé du texte 5"/>
          <p:cNvSpPr>
            <a:spLocks noGrp="1"/>
          </p:cNvSpPr>
          <p:nvPr>
            <p:ph type="body" sz="quarter" idx="14"/>
          </p:nvPr>
        </p:nvSpPr>
        <p:spPr>
          <a:xfrm>
            <a:off x="442913" y="752421"/>
            <a:ext cx="6098458" cy="3691988"/>
          </a:xfrm>
        </p:spPr>
        <p:txBody>
          <a:bodyPr>
            <a:normAutofit fontScale="92500"/>
          </a:bodyPr>
          <a:lstStyle/>
          <a:p>
            <a:r>
              <a:rPr lang="en-US" sz="1000" dirty="0"/>
              <a:t>The Display Tab Page consists of two panes: </a:t>
            </a:r>
            <a:r>
              <a:rPr lang="en-US" sz="1000" b="1" dirty="0"/>
              <a:t>Options</a:t>
            </a:r>
            <a:r>
              <a:rPr lang="en-US" sz="1000" dirty="0"/>
              <a:t> and </a:t>
            </a:r>
            <a:r>
              <a:rPr lang="en-US" sz="1000" b="1" dirty="0"/>
              <a:t>Settings</a:t>
            </a:r>
            <a:r>
              <a:rPr lang="en-US" sz="1000" dirty="0"/>
              <a:t>. The Options pane allows you to choose which characteristics you would like to be displayed in the 3D Window. </a:t>
            </a:r>
            <a:endParaRPr lang="fr-FR" sz="1000" dirty="0"/>
          </a:p>
          <a:p>
            <a:endParaRPr lang="en-US" sz="800" dirty="0"/>
          </a:p>
          <a:p>
            <a:r>
              <a:rPr lang="en-US" sz="900" dirty="0"/>
              <a:t>1. Boxes: bounding boxes of objects</a:t>
            </a:r>
          </a:p>
          <a:p>
            <a:r>
              <a:rPr lang="en-US" sz="900" dirty="0"/>
              <a:t>2. Clouds: Toggles on/off the display of clouds</a:t>
            </a:r>
          </a:p>
          <a:p>
            <a:r>
              <a:rPr lang="en-US" sz="900" dirty="0"/>
              <a:t>3. Frontiers: Toggles on/off the display of frontiers between countries worldwide</a:t>
            </a:r>
          </a:p>
          <a:p>
            <a:r>
              <a:rPr lang="en-US" sz="900" dirty="0"/>
              <a:t>4. Terrain: Toggles on/off the user-modified terrains (i.e. buildings)</a:t>
            </a:r>
          </a:p>
          <a:p>
            <a:r>
              <a:rPr lang="en-US" sz="900" dirty="0"/>
              <a:t>5. </a:t>
            </a:r>
            <a:r>
              <a:rPr lang="en-US" sz="900" dirty="0" err="1"/>
              <a:t>Hillshade</a:t>
            </a:r>
            <a:r>
              <a:rPr lang="en-US" sz="900" dirty="0"/>
              <a:t>: visualization of illumination of the Earth’s surface draped over the 3D Elevations, using </a:t>
            </a:r>
            <a:r>
              <a:rPr lang="en-US" sz="900" dirty="0" err="1"/>
              <a:t>colours</a:t>
            </a:r>
            <a:endParaRPr lang="en-US" sz="900" dirty="0"/>
          </a:p>
          <a:p>
            <a:r>
              <a:rPr lang="en-US" sz="900" dirty="0"/>
              <a:t>6. Symbols: Toggles on/off the display of symbols. </a:t>
            </a:r>
          </a:p>
          <a:p>
            <a:r>
              <a:rPr lang="en-US" sz="900" dirty="0"/>
              <a:t>7. Names:  Toggles on/off the display of place names</a:t>
            </a:r>
          </a:p>
          <a:p>
            <a:r>
              <a:rPr lang="en-US" sz="900" dirty="0"/>
              <a:t>8. Time zone: Shows a pop-up window with a planar view of the world. The clear part receives sunlight, it is night on the other part of the world</a:t>
            </a:r>
          </a:p>
          <a:p>
            <a:r>
              <a:rPr lang="en-US" sz="900" dirty="0"/>
              <a:t>9. Water: Display on/off the water bodies on Earth. When deactivated, it shows underwater topography.       </a:t>
            </a:r>
          </a:p>
          <a:p>
            <a:r>
              <a:rPr lang="en-US" sz="900" dirty="0"/>
              <a:t>10. ALF: ALF stands for Autonomous Life Forms. There are animals present according to their natural habitat all over the Globe, and also moving entities following a random trajectory (human avatars, planes, balloons, tanks)  </a:t>
            </a:r>
          </a:p>
          <a:p>
            <a:r>
              <a:rPr lang="en-US" sz="900" dirty="0"/>
              <a:t>11. Wireframe: When you check this option your 3D Window will be in wireframe mode, showing the outlines of the polygons composing the terrain and objects into the 3D scene                                           </a:t>
            </a:r>
          </a:p>
          <a:p>
            <a:r>
              <a:rPr lang="en-US" sz="900" dirty="0"/>
              <a:t>12. Procedural: The </a:t>
            </a:r>
            <a:r>
              <a:rPr lang="en-US" sz="900" dirty="0" err="1"/>
              <a:t>vieWTerra</a:t>
            </a:r>
            <a:r>
              <a:rPr lang="en-US" sz="900" dirty="0"/>
              <a:t> Evolution Globe’s surface is created thanks to procedural functions (creating different ground texture types thanks to the Land Cover data), depending on a mixed latitude, altitude, orientation, slope degree, Land Cover, Ecosystems, or other possible type of information. </a:t>
            </a:r>
          </a:p>
          <a:p>
            <a:r>
              <a:rPr lang="en-US" sz="900" dirty="0"/>
              <a:t>On: display ground textures and vegetation</a:t>
            </a:r>
          </a:p>
          <a:p>
            <a:r>
              <a:rPr lang="en-US" sz="900" dirty="0"/>
              <a:t>Off: the Earth’s surface will consist of Imagery and DEM only</a:t>
            </a:r>
          </a:p>
          <a:p>
            <a:r>
              <a:rPr lang="en-US" sz="900" dirty="0"/>
              <a:t>Half: display vegetation no ground textures</a:t>
            </a:r>
          </a:p>
          <a:p>
            <a:r>
              <a:rPr lang="en-US" sz="900" dirty="0"/>
              <a:t>13. </a:t>
            </a:r>
            <a:r>
              <a:rPr lang="en-US" sz="900" dirty="0" err="1"/>
              <a:t>Fov</a:t>
            </a:r>
            <a:r>
              <a:rPr lang="en-US" sz="900" dirty="0"/>
              <a:t>: Modify the FOV (Field Of View). The FOV is expressed in degrees. </a:t>
            </a:r>
          </a:p>
          <a:p>
            <a:r>
              <a:rPr lang="en-US" sz="900" dirty="0"/>
              <a:t>14. Toon density: Change the percentage of humans roaming the Earth. These humans are animated and not controllable.</a:t>
            </a:r>
          </a:p>
        </p:txBody>
      </p:sp>
      <p:sp>
        <p:nvSpPr>
          <p:cNvPr id="8" name="Espace réservé du texte 4"/>
          <p:cNvSpPr>
            <a:spLocks noGrp="1"/>
          </p:cNvSpPr>
          <p:nvPr>
            <p:ph type="body" sz="quarter" idx="13"/>
          </p:nvPr>
        </p:nvSpPr>
        <p:spPr>
          <a:xfrm>
            <a:off x="443039" y="127494"/>
            <a:ext cx="8207775" cy="259167"/>
          </a:xfrm>
        </p:spPr>
        <p:txBody>
          <a:bodyPr/>
          <a:lstStyle/>
          <a:p>
            <a:r>
              <a:rPr lang="en-US" sz="1200" dirty="0"/>
              <a:t>2 -  </a:t>
            </a:r>
            <a:r>
              <a:rPr lang="fr-FR" sz="1200" dirty="0"/>
              <a:t>Navigation and </a:t>
            </a:r>
            <a:r>
              <a:rPr lang="fr-FR" sz="1200" dirty="0" err="1"/>
              <a:t>dynamic</a:t>
            </a:r>
            <a:r>
              <a:rPr lang="fr-FR" sz="1200" dirty="0"/>
              <a:t> control </a:t>
            </a:r>
            <a:r>
              <a:rPr lang="fr-FR" sz="1200" dirty="0" err="1"/>
              <a:t>features</a:t>
            </a:r>
            <a:r>
              <a:rPr lang="fr-FR" sz="1200" dirty="0"/>
              <a:t> </a:t>
            </a:r>
          </a:p>
          <a:p>
            <a:endParaRPr lang="en-US" sz="1200" dirty="0"/>
          </a:p>
        </p:txBody>
      </p:sp>
      <p:sp>
        <p:nvSpPr>
          <p:cNvPr id="9"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2.4 - </a:t>
            </a:r>
            <a:r>
              <a:rPr lang="fr-FR" sz="1000" dirty="0"/>
              <a:t>Display options</a:t>
            </a:r>
          </a:p>
          <a:p>
            <a:endParaRPr lang="fr-FR" sz="1000" dirty="0"/>
          </a:p>
        </p:txBody>
      </p:sp>
      <p:pic>
        <p:nvPicPr>
          <p:cNvPr id="11" name="Image 10"/>
          <p:cNvPicPr/>
          <p:nvPr/>
        </p:nvPicPr>
        <p:blipFill>
          <a:blip r:embed="rId2">
            <a:extLst>
              <a:ext uri="{28A0092B-C50C-407E-A947-70E740481C1C}">
                <a14:useLocalDpi xmlns:a14="http://schemas.microsoft.com/office/drawing/2010/main" val="0"/>
              </a:ext>
            </a:extLst>
          </a:blip>
          <a:stretch>
            <a:fillRect/>
          </a:stretch>
        </p:blipFill>
        <p:spPr>
          <a:xfrm>
            <a:off x="7764488" y="793749"/>
            <a:ext cx="1266532" cy="1947283"/>
          </a:xfrm>
          <a:prstGeom prst="rect">
            <a:avLst/>
          </a:prstGeom>
        </p:spPr>
      </p:pic>
      <p:pic>
        <p:nvPicPr>
          <p:cNvPr id="12" name="Image 11"/>
          <p:cNvPicPr/>
          <p:nvPr/>
        </p:nvPicPr>
        <p:blipFill>
          <a:blip r:embed="rId3" cstate="print">
            <a:extLst>
              <a:ext uri="{28A0092B-C50C-407E-A947-70E740481C1C}">
                <a14:useLocalDpi xmlns:a14="http://schemas.microsoft.com/office/drawing/2010/main" val="0"/>
              </a:ext>
            </a:extLst>
          </a:blip>
          <a:stretch>
            <a:fillRect/>
          </a:stretch>
        </p:blipFill>
        <p:spPr>
          <a:xfrm>
            <a:off x="6783571" y="804383"/>
            <a:ext cx="868439" cy="763014"/>
          </a:xfrm>
          <a:prstGeom prst="rect">
            <a:avLst/>
          </a:prstGeom>
        </p:spPr>
      </p:pic>
      <p:pic>
        <p:nvPicPr>
          <p:cNvPr id="13" name="Image 12"/>
          <p:cNvPicPr/>
          <p:nvPr/>
        </p:nvPicPr>
        <p:blipFill>
          <a:blip r:embed="rId4" cstate="print">
            <a:extLst>
              <a:ext uri="{28A0092B-C50C-407E-A947-70E740481C1C}">
                <a14:useLocalDpi xmlns:a14="http://schemas.microsoft.com/office/drawing/2010/main" val="0"/>
              </a:ext>
            </a:extLst>
          </a:blip>
          <a:stretch>
            <a:fillRect/>
          </a:stretch>
        </p:blipFill>
        <p:spPr>
          <a:xfrm>
            <a:off x="6783571" y="1629233"/>
            <a:ext cx="868440" cy="730631"/>
          </a:xfrm>
          <a:prstGeom prst="rect">
            <a:avLst/>
          </a:prstGeom>
        </p:spPr>
      </p:pic>
      <p:pic>
        <p:nvPicPr>
          <p:cNvPr id="14" name="Image 13"/>
          <p:cNvPicPr/>
          <p:nvPr/>
        </p:nvPicPr>
        <p:blipFill>
          <a:blip r:embed="rId5" cstate="print">
            <a:extLst>
              <a:ext uri="{28A0092B-C50C-407E-A947-70E740481C1C}">
                <a14:useLocalDpi xmlns:a14="http://schemas.microsoft.com/office/drawing/2010/main" val="0"/>
              </a:ext>
            </a:extLst>
          </a:blip>
          <a:stretch>
            <a:fillRect/>
          </a:stretch>
        </p:blipFill>
        <p:spPr>
          <a:xfrm>
            <a:off x="6778085" y="2414349"/>
            <a:ext cx="873926" cy="620947"/>
          </a:xfrm>
          <a:prstGeom prst="rect">
            <a:avLst/>
          </a:prstGeom>
        </p:spPr>
      </p:pic>
      <p:pic>
        <p:nvPicPr>
          <p:cNvPr id="15" name="Image 14"/>
          <p:cNvPicPr/>
          <p:nvPr/>
        </p:nvPicPr>
        <p:blipFill>
          <a:blip r:embed="rId6" cstate="print">
            <a:extLst>
              <a:ext uri="{28A0092B-C50C-407E-A947-70E740481C1C}">
                <a14:useLocalDpi xmlns:a14="http://schemas.microsoft.com/office/drawing/2010/main" val="0"/>
              </a:ext>
            </a:extLst>
          </a:blip>
          <a:stretch>
            <a:fillRect/>
          </a:stretch>
        </p:blipFill>
        <p:spPr>
          <a:xfrm>
            <a:off x="7773965" y="2793526"/>
            <a:ext cx="1257055" cy="794966"/>
          </a:xfrm>
          <a:prstGeom prst="rect">
            <a:avLst/>
          </a:prstGeom>
        </p:spPr>
      </p:pic>
      <p:pic>
        <p:nvPicPr>
          <p:cNvPr id="16" name="Image 15"/>
          <p:cNvPicPr/>
          <p:nvPr/>
        </p:nvPicPr>
        <p:blipFill>
          <a:blip r:embed="rId7" cstate="print">
            <a:extLst>
              <a:ext uri="{28A0092B-C50C-407E-A947-70E740481C1C}">
                <a14:useLocalDpi xmlns:a14="http://schemas.microsoft.com/office/drawing/2010/main" val="0"/>
              </a:ext>
            </a:extLst>
          </a:blip>
          <a:stretch>
            <a:fillRect/>
          </a:stretch>
        </p:blipFill>
        <p:spPr>
          <a:xfrm>
            <a:off x="6778718" y="3097132"/>
            <a:ext cx="873292" cy="730489"/>
          </a:xfrm>
          <a:prstGeom prst="rect">
            <a:avLst/>
          </a:prstGeom>
        </p:spPr>
      </p:pic>
      <p:pic>
        <p:nvPicPr>
          <p:cNvPr id="17" name="Image 16"/>
          <p:cNvPicPr/>
          <p:nvPr/>
        </p:nvPicPr>
        <p:blipFill>
          <a:blip r:embed="rId8" cstate="print">
            <a:extLst>
              <a:ext uri="{28A0092B-C50C-407E-A947-70E740481C1C}">
                <a14:useLocalDpi xmlns:a14="http://schemas.microsoft.com/office/drawing/2010/main" val="0"/>
              </a:ext>
            </a:extLst>
          </a:blip>
          <a:stretch>
            <a:fillRect/>
          </a:stretch>
        </p:blipFill>
        <p:spPr>
          <a:xfrm>
            <a:off x="7773965" y="3630715"/>
            <a:ext cx="1257055" cy="989198"/>
          </a:xfrm>
          <a:prstGeom prst="rect">
            <a:avLst/>
          </a:prstGeom>
        </p:spPr>
      </p:pic>
      <p:pic>
        <p:nvPicPr>
          <p:cNvPr id="18" name="Image 17"/>
          <p:cNvPicPr/>
          <p:nvPr/>
        </p:nvPicPr>
        <p:blipFill>
          <a:blip r:embed="rId9" cstate="print">
            <a:extLst>
              <a:ext uri="{28A0092B-C50C-407E-A947-70E740481C1C}">
                <a14:useLocalDpi xmlns:a14="http://schemas.microsoft.com/office/drawing/2010/main" val="0"/>
              </a:ext>
            </a:extLst>
          </a:blip>
          <a:stretch>
            <a:fillRect/>
          </a:stretch>
        </p:blipFill>
        <p:spPr>
          <a:xfrm>
            <a:off x="6783571" y="3894773"/>
            <a:ext cx="868440" cy="721120"/>
          </a:xfrm>
          <a:prstGeom prst="rect">
            <a:avLst/>
          </a:prstGeom>
        </p:spPr>
      </p:pic>
    </p:spTree>
    <p:extLst>
      <p:ext uri="{BB962C8B-B14F-4D97-AF65-F5344CB8AC3E}">
        <p14:creationId xmlns:p14="http://schemas.microsoft.com/office/powerpoint/2010/main" val="4152349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8</a:t>
            </a:fld>
            <a:endParaRPr lang="fr-FR"/>
          </a:p>
        </p:txBody>
      </p:sp>
      <p:sp>
        <p:nvSpPr>
          <p:cNvPr id="7" name="Espace réservé du texte 5"/>
          <p:cNvSpPr>
            <a:spLocks noGrp="1"/>
          </p:cNvSpPr>
          <p:nvPr>
            <p:ph type="body" sz="quarter" idx="14"/>
          </p:nvPr>
        </p:nvSpPr>
        <p:spPr>
          <a:xfrm>
            <a:off x="442913" y="1683345"/>
            <a:ext cx="6098458" cy="954105"/>
          </a:xfrm>
        </p:spPr>
        <p:txBody>
          <a:bodyPr>
            <a:normAutofit/>
          </a:bodyPr>
          <a:lstStyle/>
          <a:p>
            <a:pPr algn="just"/>
            <a:r>
              <a:rPr lang="en-US" sz="1000" dirty="0"/>
              <a:t>The Time Tab Page allows you to manage the “T” (time) parameter in </a:t>
            </a:r>
            <a:r>
              <a:rPr lang="en-US" sz="1000" dirty="0" err="1"/>
              <a:t>vieWTerra</a:t>
            </a:r>
            <a:r>
              <a:rPr lang="en-US" sz="1000" dirty="0"/>
              <a:t> Evolution. This means more than just changing the date or hour. </a:t>
            </a:r>
            <a:endParaRPr lang="fr-FR" sz="1000" dirty="0"/>
          </a:p>
          <a:p>
            <a:pPr algn="just"/>
            <a:r>
              <a:rPr lang="en-US" sz="1000" dirty="0"/>
              <a:t>The system takes into account the Earth’s rotation around its axis and the revolution of the Earth around the Sun; it therefore makes sure the position of the Sun and the shadows cast by each and every building, tree or mountain are accurate according to date, hour and location, just as in real life. </a:t>
            </a:r>
            <a:endParaRPr lang="fr-FR" sz="1000" dirty="0"/>
          </a:p>
        </p:txBody>
      </p:sp>
      <p:sp>
        <p:nvSpPr>
          <p:cNvPr id="8" name="Espace réservé du texte 4"/>
          <p:cNvSpPr>
            <a:spLocks noGrp="1"/>
          </p:cNvSpPr>
          <p:nvPr>
            <p:ph type="body" sz="quarter" idx="13"/>
          </p:nvPr>
        </p:nvSpPr>
        <p:spPr>
          <a:xfrm>
            <a:off x="443039" y="127494"/>
            <a:ext cx="8207775" cy="259167"/>
          </a:xfrm>
        </p:spPr>
        <p:txBody>
          <a:bodyPr/>
          <a:lstStyle/>
          <a:p>
            <a:r>
              <a:rPr lang="en-US" sz="1200" dirty="0"/>
              <a:t>2 -  </a:t>
            </a:r>
            <a:r>
              <a:rPr lang="fr-FR" sz="1200" dirty="0"/>
              <a:t>Navigation and </a:t>
            </a:r>
            <a:r>
              <a:rPr lang="fr-FR" sz="1200" dirty="0" err="1"/>
              <a:t>dynamic</a:t>
            </a:r>
            <a:r>
              <a:rPr lang="fr-FR" sz="1200" dirty="0"/>
              <a:t> control </a:t>
            </a:r>
            <a:r>
              <a:rPr lang="fr-FR" sz="1200" dirty="0" err="1"/>
              <a:t>features</a:t>
            </a:r>
            <a:r>
              <a:rPr lang="fr-FR" sz="1200" dirty="0"/>
              <a:t> </a:t>
            </a:r>
          </a:p>
          <a:p>
            <a:endParaRPr lang="en-US" sz="1200" dirty="0"/>
          </a:p>
        </p:txBody>
      </p:sp>
      <p:sp>
        <p:nvSpPr>
          <p:cNvPr id="9"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2.5 - </a:t>
            </a:r>
            <a:r>
              <a:rPr lang="fr-FR" sz="1000" dirty="0"/>
              <a:t>4D system: management of time and </a:t>
            </a:r>
            <a:r>
              <a:rPr lang="fr-FR" sz="1000" dirty="0" err="1"/>
              <a:t>continuous</a:t>
            </a:r>
            <a:r>
              <a:rPr lang="fr-FR" sz="1000" dirty="0"/>
              <a:t> time of </a:t>
            </a:r>
            <a:r>
              <a:rPr lang="fr-FR" sz="1000" dirty="0" err="1"/>
              <a:t>day</a:t>
            </a:r>
            <a:endParaRPr lang="fr-FR" sz="1000" dirty="0"/>
          </a:p>
        </p:txBody>
      </p:sp>
      <p:pic>
        <p:nvPicPr>
          <p:cNvPr id="19" name="Image 18"/>
          <p:cNvPicPr/>
          <p:nvPr/>
        </p:nvPicPr>
        <p:blipFill>
          <a:blip r:embed="rId2" cstate="print">
            <a:extLst>
              <a:ext uri="{28A0092B-C50C-407E-A947-70E740481C1C}">
                <a14:useLocalDpi xmlns:a14="http://schemas.microsoft.com/office/drawing/2010/main" val="0"/>
              </a:ext>
            </a:extLst>
          </a:blip>
          <a:stretch>
            <a:fillRect/>
          </a:stretch>
        </p:blipFill>
        <p:spPr>
          <a:xfrm>
            <a:off x="7167293" y="386661"/>
            <a:ext cx="1483395" cy="2311867"/>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24" y="2775211"/>
            <a:ext cx="2710062" cy="1517634"/>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5067" y="2769988"/>
            <a:ext cx="2719390" cy="1522858"/>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3438" y="2769753"/>
            <a:ext cx="2719805" cy="1523091"/>
          </a:xfrm>
          <a:prstGeom prst="rect">
            <a:avLst/>
          </a:prstGeom>
        </p:spPr>
      </p:pic>
    </p:spTree>
    <p:extLst>
      <p:ext uri="{BB962C8B-B14F-4D97-AF65-F5344CB8AC3E}">
        <p14:creationId xmlns:p14="http://schemas.microsoft.com/office/powerpoint/2010/main" val="2819324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fr-FR"/>
              <a:t>Driver+ Project</a:t>
            </a:r>
          </a:p>
        </p:txBody>
      </p:sp>
      <p:sp>
        <p:nvSpPr>
          <p:cNvPr id="3" name="Espace réservé du numéro de diapositive 2"/>
          <p:cNvSpPr>
            <a:spLocks noGrp="1"/>
          </p:cNvSpPr>
          <p:nvPr>
            <p:ph type="sldNum" sz="quarter" idx="4"/>
          </p:nvPr>
        </p:nvSpPr>
        <p:spPr/>
        <p:txBody>
          <a:bodyPr/>
          <a:lstStyle/>
          <a:p>
            <a:fld id="{F3F4C4A7-A8A2-774E-9968-91CCA6FE0429}" type="slidenum">
              <a:rPr lang="fr-FR" smtClean="0"/>
              <a:pPr/>
              <a:t>9</a:t>
            </a:fld>
            <a:endParaRPr lang="fr-FR"/>
          </a:p>
        </p:txBody>
      </p:sp>
      <p:sp>
        <p:nvSpPr>
          <p:cNvPr id="7" name="Espace réservé du texte 5"/>
          <p:cNvSpPr>
            <a:spLocks noGrp="1"/>
          </p:cNvSpPr>
          <p:nvPr>
            <p:ph type="body" sz="quarter" idx="14"/>
          </p:nvPr>
        </p:nvSpPr>
        <p:spPr>
          <a:xfrm>
            <a:off x="442912" y="1856598"/>
            <a:ext cx="6726135" cy="847779"/>
          </a:xfrm>
        </p:spPr>
        <p:txBody>
          <a:bodyPr>
            <a:normAutofit/>
          </a:bodyPr>
          <a:lstStyle/>
          <a:p>
            <a:pPr algn="just"/>
            <a:r>
              <a:rPr lang="en-US" sz="900" dirty="0"/>
              <a:t>The Weather Tab Page allows you to control the weather at your current location. </a:t>
            </a:r>
          </a:p>
          <a:p>
            <a:pPr algn="just"/>
            <a:r>
              <a:rPr lang="en-US" sz="900" dirty="0"/>
              <a:t>Weather conditions by default are based on real data, and change through time, as </a:t>
            </a:r>
            <a:r>
              <a:rPr lang="en-US" sz="900" dirty="0" err="1"/>
              <a:t>vieWTerra</a:t>
            </a:r>
            <a:r>
              <a:rPr lang="en-US" sz="900" dirty="0"/>
              <a:t> Evolution is a 4D system, taking into account the “t” parameter.</a:t>
            </a:r>
          </a:p>
          <a:p>
            <a:pPr algn="just"/>
            <a:r>
              <a:rPr lang="en-US" sz="900" dirty="0"/>
              <a:t>However it is possible to change the weather dynamically, for scenario creation purposes, using the parameters listed in the Weather Tab Page, as shown opposite.</a:t>
            </a:r>
          </a:p>
        </p:txBody>
      </p:sp>
      <p:sp>
        <p:nvSpPr>
          <p:cNvPr id="8" name="Espace réservé du texte 4"/>
          <p:cNvSpPr>
            <a:spLocks noGrp="1"/>
          </p:cNvSpPr>
          <p:nvPr>
            <p:ph type="body" sz="quarter" idx="13"/>
          </p:nvPr>
        </p:nvSpPr>
        <p:spPr>
          <a:xfrm>
            <a:off x="443039" y="127494"/>
            <a:ext cx="8207775" cy="259167"/>
          </a:xfrm>
        </p:spPr>
        <p:txBody>
          <a:bodyPr/>
          <a:lstStyle/>
          <a:p>
            <a:r>
              <a:rPr lang="en-US" sz="1200" dirty="0"/>
              <a:t>2 -  </a:t>
            </a:r>
            <a:r>
              <a:rPr lang="fr-FR" sz="1200" dirty="0"/>
              <a:t>Navigation and </a:t>
            </a:r>
            <a:r>
              <a:rPr lang="fr-FR" sz="1200" dirty="0" err="1"/>
              <a:t>dynamic</a:t>
            </a:r>
            <a:r>
              <a:rPr lang="fr-FR" sz="1200" dirty="0"/>
              <a:t> control </a:t>
            </a:r>
            <a:r>
              <a:rPr lang="fr-FR" sz="1200" dirty="0" err="1"/>
              <a:t>features</a:t>
            </a:r>
            <a:r>
              <a:rPr lang="fr-FR" sz="1200" dirty="0"/>
              <a:t> </a:t>
            </a:r>
          </a:p>
          <a:p>
            <a:endParaRPr lang="en-US" sz="1200" dirty="0"/>
          </a:p>
        </p:txBody>
      </p:sp>
      <p:sp>
        <p:nvSpPr>
          <p:cNvPr id="9" name="Espace réservé du texte 4"/>
          <p:cNvSpPr txBox="1">
            <a:spLocks/>
          </p:cNvSpPr>
          <p:nvPr/>
        </p:nvSpPr>
        <p:spPr>
          <a:xfrm>
            <a:off x="830798" y="386661"/>
            <a:ext cx="7819890" cy="259167"/>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497E"/>
              </a:buClr>
              <a:buFont typeface="Arial" panose="020B0604020202020204" pitchFamily="34" charset="0"/>
              <a:buNone/>
              <a:defRPr sz="1600" kern="1200" cap="all" baseline="0">
                <a:solidFill>
                  <a:srgbClr val="00497E"/>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2.6 - </a:t>
            </a:r>
            <a:r>
              <a:rPr lang="fr-FR" sz="1000" dirty="0" err="1"/>
              <a:t>Dynamic</a:t>
            </a:r>
            <a:r>
              <a:rPr lang="fr-FR" sz="1000" dirty="0"/>
              <a:t> </a:t>
            </a:r>
            <a:r>
              <a:rPr lang="fr-FR" sz="1000" dirty="0" err="1"/>
              <a:t>weather</a:t>
            </a:r>
            <a:r>
              <a:rPr lang="fr-FR" sz="1000" dirty="0"/>
              <a:t> system</a:t>
            </a:r>
          </a:p>
        </p:txBody>
      </p:sp>
      <p:pic>
        <p:nvPicPr>
          <p:cNvPr id="10" name="Image 9"/>
          <p:cNvPicPr/>
          <p:nvPr/>
        </p:nvPicPr>
        <p:blipFill>
          <a:blip r:embed="rId2" cstate="print">
            <a:extLst>
              <a:ext uri="{28A0092B-C50C-407E-A947-70E740481C1C}">
                <a14:useLocalDpi xmlns:a14="http://schemas.microsoft.com/office/drawing/2010/main" val="0"/>
              </a:ext>
            </a:extLst>
          </a:blip>
          <a:stretch>
            <a:fillRect/>
          </a:stretch>
        </p:blipFill>
        <p:spPr>
          <a:xfrm>
            <a:off x="7174963" y="494980"/>
            <a:ext cx="1469810" cy="2260847"/>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37" y="2831684"/>
            <a:ext cx="2712484" cy="1524416"/>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1744" y="2831378"/>
            <a:ext cx="2713029" cy="1524722"/>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1" y="2831684"/>
            <a:ext cx="2712484" cy="1524416"/>
          </a:xfrm>
          <a:prstGeom prst="rect">
            <a:avLst/>
          </a:prstGeom>
        </p:spPr>
      </p:pic>
    </p:spTree>
    <p:extLst>
      <p:ext uri="{BB962C8B-B14F-4D97-AF65-F5344CB8AC3E}">
        <p14:creationId xmlns:p14="http://schemas.microsoft.com/office/powerpoint/2010/main" val="56805308"/>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bb180c85-76f3-48e0-b328-7ffec8745cd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559E96BE1366749B5994691468FA9F5" ma:contentTypeVersion="9" ma:contentTypeDescription="Create a new document." ma:contentTypeScope="" ma:versionID="cc570ade7ffbfb52dce6ffb79c46aea6">
  <xsd:schema xmlns:xsd="http://www.w3.org/2001/XMLSchema" xmlns:xs="http://www.w3.org/2001/XMLSchema" xmlns:p="http://schemas.microsoft.com/office/2006/metadata/properties" xmlns:ns2="bb180c85-76f3-48e0-b328-7ffec8745cdb" xmlns:ns3="9107859c-f784-45d5-9a48-227635d9abf6" targetNamespace="http://schemas.microsoft.com/office/2006/metadata/properties" ma:root="true" ma:fieldsID="4407beb490bf5709a8d56c7084ce7a5a" ns2:_="" ns3:_="">
    <xsd:import namespace="bb180c85-76f3-48e0-b328-7ffec8745cdb"/>
    <xsd:import namespace="9107859c-f784-45d5-9a48-227635d9abf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180c85-76f3-48e0-b328-7ffec8745cd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_Flow_SignoffStatus" ma:index="16" nillable="true" ma:displayName="Sign-off status" ma:internalName="_x0024_Resources_x003a_core_x002c_Signoff_Status_x003b_">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07859c-f784-45d5-9a48-227635d9abf6"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2F5C85-808A-47B3-A588-ECE96E22EA18}">
  <ds:schemaRefs>
    <ds:schemaRef ds:uri="http://schemas.microsoft.com/sharepoint/v3/contenttype/forms"/>
  </ds:schemaRefs>
</ds:datastoreItem>
</file>

<file path=customXml/itemProps2.xml><?xml version="1.0" encoding="utf-8"?>
<ds:datastoreItem xmlns:ds="http://schemas.openxmlformats.org/officeDocument/2006/customXml" ds:itemID="{96D90905-3C0E-4292-9EAE-E07F70BD51C7}">
  <ds:schemaRefs>
    <ds:schemaRef ds:uri="http://purl.org/dc/elements/1.1/"/>
    <ds:schemaRef ds:uri="http://schemas.openxmlformats.org/package/2006/metadata/core-properties"/>
    <ds:schemaRef ds:uri="bb180c85-76f3-48e0-b328-7ffec8745cdb"/>
    <ds:schemaRef ds:uri="http://schemas.microsoft.com/office/infopath/2007/PartnerControls"/>
    <ds:schemaRef ds:uri="http://purl.org/dc/terms/"/>
    <ds:schemaRef ds:uri="http://schemas.microsoft.com/office/2006/metadata/properties"/>
    <ds:schemaRef ds:uri="http://schemas.microsoft.com/office/2006/documentManagement/types"/>
    <ds:schemaRef ds:uri="9107859c-f784-45d5-9a48-227635d9abf6"/>
    <ds:schemaRef ds:uri="http://www.w3.org/XML/1998/namespace"/>
    <ds:schemaRef ds:uri="http://purl.org/dc/dcmitype/"/>
  </ds:schemaRefs>
</ds:datastoreItem>
</file>

<file path=customXml/itemProps3.xml><?xml version="1.0" encoding="utf-8"?>
<ds:datastoreItem xmlns:ds="http://schemas.openxmlformats.org/officeDocument/2006/customXml" ds:itemID="{193675CB-2A51-4B23-9957-DE931240D9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180c85-76f3-48e0-b328-7ffec8745cdb"/>
    <ds:schemaRef ds:uri="9107859c-f784-45d5-9a48-227635d9ab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3219</Words>
  <Application>Microsoft Office PowerPoint</Application>
  <PresentationFormat>On-screen Show (16:9)</PresentationFormat>
  <Paragraphs>436</Paragraphs>
  <Slides>35</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1" baseType="lpstr">
      <vt:lpstr>Arial</vt:lpstr>
      <vt:lpstr>Avenir Book</vt:lpstr>
      <vt:lpstr>Brandon Text Medium</vt:lpstr>
      <vt:lpstr>Calibri</vt:lpstr>
      <vt:lpstr>Thème Office</vt:lpstr>
      <vt:lpstr>Image</vt:lpstr>
      <vt:lpstr>vieWTerra Evolution</vt:lpstr>
      <vt:lpstr>vieWTerra Evolution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Rikka</dc:creator>
  <cp:lastModifiedBy>Hubert KUENIG</cp:lastModifiedBy>
  <cp:revision>719</cp:revision>
  <cp:lastPrinted>2017-09-05T06:36:20Z</cp:lastPrinted>
  <dcterms:created xsi:type="dcterms:W3CDTF">2015-10-12T13:00:17Z</dcterms:created>
  <dcterms:modified xsi:type="dcterms:W3CDTF">2020-01-16T11:51:09Z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0x0101002559E96BE1366749B5994691468FA9F5</vt:lpwstr>
  </property>
</Properties>
</file>