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sldIdLst>
    <p:sldId id="270" r:id="rId5"/>
    <p:sldId id="304" r:id="rId6"/>
    <p:sldId id="307" r:id="rId7"/>
    <p:sldId id="306" r:id="rId8"/>
    <p:sldId id="302" r:id="rId9"/>
    <p:sldId id="303" r:id="rId10"/>
    <p:sldId id="310" r:id="rId11"/>
    <p:sldId id="312" r:id="rId12"/>
    <p:sldId id="313" r:id="rId13"/>
    <p:sldId id="272" r:id="rId14"/>
    <p:sldId id="301" r:id="rId15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689F38"/>
    <a:srgbClr val="00497E"/>
    <a:srgbClr val="F3B329"/>
    <a:srgbClr val="282829"/>
    <a:srgbClr val="053451"/>
    <a:srgbClr val="595959"/>
    <a:srgbClr val="9C9E9F"/>
    <a:srgbClr val="1F497E"/>
    <a:srgbClr val="0F4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13"/>
    <p:restoredTop sz="82872" autoAdjust="0"/>
  </p:normalViewPr>
  <p:slideViewPr>
    <p:cSldViewPr snapToGrid="0" snapToObjects="1">
      <p:cViewPr varScale="1">
        <p:scale>
          <a:sx n="116" d="100"/>
          <a:sy n="116" d="100"/>
        </p:scale>
        <p:origin x="720" y="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ppl Sebastian" userId="eda77339-d8b5-4c5a-b07b-f7fc705787d2" providerId="ADAL" clId="{33E7E626-0108-464A-8049-2C59DE7F24E6}"/>
    <pc:docChg chg="modSld">
      <pc:chgData name="Sippl Sebastian" userId="eda77339-d8b5-4c5a-b07b-f7fc705787d2" providerId="ADAL" clId="{33E7E626-0108-464A-8049-2C59DE7F24E6}" dt="2019-06-13T10:54:08.691" v="7" actId="20577"/>
      <pc:docMkLst>
        <pc:docMk/>
      </pc:docMkLst>
      <pc:sldChg chg="modSp">
        <pc:chgData name="Sippl Sebastian" userId="eda77339-d8b5-4c5a-b07b-f7fc705787d2" providerId="ADAL" clId="{33E7E626-0108-464A-8049-2C59DE7F24E6}" dt="2019-06-13T10:54:08.691" v="7" actId="20577"/>
        <pc:sldMkLst>
          <pc:docMk/>
          <pc:sldMk cId="1694900232" sldId="270"/>
        </pc:sldMkLst>
        <pc:spChg chg="mod">
          <ac:chgData name="Sippl Sebastian" userId="eda77339-d8b5-4c5a-b07b-f7fc705787d2" providerId="ADAL" clId="{33E7E626-0108-464A-8049-2C59DE7F24E6}" dt="2019-06-13T10:54:08.691" v="7" actId="20577"/>
          <ac:spMkLst>
            <pc:docMk/>
            <pc:sldMk cId="1694900232" sldId="270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3F0CB-6141-436A-825D-3A068F31ACF9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D8313-6CE3-4A22-85A3-FAB2C9F1FDF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3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451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57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236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39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25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62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09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734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098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99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hyperlink" Target="https://twitter.com/DRIVER_PROJECT" TargetMode="External"/><Relationship Id="rId7" Type="http://schemas.openxmlformats.org/officeDocument/2006/relationships/hyperlink" Target="https://www.youtube.com/channel/UCPcaVPfylkukpg938YOAZg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tiff"/><Relationship Id="rId5" Type="http://schemas.openxmlformats.org/officeDocument/2006/relationships/hyperlink" Target="https://www.linkedin.com/groups/8161096/" TargetMode="External"/><Relationship Id="rId4" Type="http://schemas.openxmlformats.org/officeDocument/2006/relationships/image" Target="../media/image3.tiff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7067" y="2578100"/>
            <a:ext cx="6617205" cy="2565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8532" y="4388479"/>
            <a:ext cx="8606367" cy="755022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521" y="70490"/>
            <a:ext cx="3687779" cy="165822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31801" y="2298700"/>
            <a:ext cx="566173" cy="28448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997975" y="2652224"/>
            <a:ext cx="5856297" cy="1317154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7974" y="3891397"/>
            <a:ext cx="6639325" cy="497082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SP9X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>
            <a:off x="1192708" y="4388479"/>
            <a:ext cx="7532191" cy="399818"/>
          </a:xfrm>
        </p:spPr>
        <p:txBody>
          <a:bodyPr anchor="b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Author name, Organisation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192708" y="4793359"/>
            <a:ext cx="7532191" cy="350142"/>
          </a:xfrm>
        </p:spPr>
        <p:txBody>
          <a:bodyPr anchor="t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Date - Location</a:t>
            </a:r>
          </a:p>
        </p:txBody>
      </p:sp>
    </p:spTree>
    <p:extLst>
      <p:ext uri="{BB962C8B-B14F-4D97-AF65-F5344CB8AC3E}">
        <p14:creationId xmlns:p14="http://schemas.microsoft.com/office/powerpoint/2010/main" val="112681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4483100"/>
            <a:ext cx="622299" cy="660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902200"/>
            <a:ext cx="8255000" cy="241301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8650" y="4902199"/>
            <a:ext cx="7626350" cy="241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r>
              <a:rPr lang="fr-FR" dirty="0"/>
              <a:t>DRIVER+ Project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63569" y="4483101"/>
            <a:ext cx="458731" cy="387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fld id="{F3F4C4A7-A8A2-774E-9968-91CCA6FE0429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368800"/>
            <a:ext cx="157219" cy="7747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77300" y="1"/>
            <a:ext cx="266700" cy="355599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737600" y="-12699"/>
            <a:ext cx="406400" cy="139699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42400" y="-12699"/>
            <a:ext cx="101600" cy="457199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43039" y="135467"/>
            <a:ext cx="8207775" cy="587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13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3039" y="676138"/>
            <a:ext cx="8207775" cy="471764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1338263"/>
            <a:ext cx="8294687" cy="31448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Your text</a:t>
            </a:r>
          </a:p>
        </p:txBody>
      </p:sp>
    </p:spTree>
    <p:extLst>
      <p:ext uri="{BB962C8B-B14F-4D97-AF65-F5344CB8AC3E}">
        <p14:creationId xmlns:p14="http://schemas.microsoft.com/office/powerpoint/2010/main" val="174234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79500" y="911892"/>
            <a:ext cx="3238500" cy="2136108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92667" y="0"/>
            <a:ext cx="4978399" cy="1757650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36600" y="0"/>
            <a:ext cx="533400" cy="282786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1113366" y="2195408"/>
            <a:ext cx="3175000" cy="7645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sz="2400" cap="all" baseline="0" dirty="0">
                <a:latin typeface="Brandon Text Medium" pitchFamily="34" charset="0"/>
              </a:rPr>
              <a:t>THANK YOU.</a:t>
            </a:r>
            <a:br>
              <a:rPr lang="fr-FR" sz="2400" cap="all" baseline="0" dirty="0">
                <a:latin typeface="Brandon Text Medium" pitchFamily="34" charset="0"/>
              </a:rPr>
            </a:br>
            <a:r>
              <a:rPr lang="fr-FR" sz="2000" b="0" cap="all" baseline="0" dirty="0">
                <a:solidFill>
                  <a:srgbClr val="F3B329"/>
                </a:solidFill>
                <a:latin typeface="Brandon Text Medium" pitchFamily="34" charset="0"/>
              </a:rPr>
              <a:t>ANY QUESTION?</a:t>
            </a:r>
            <a:endParaRPr lang="fr-FR" sz="2400" b="0" cap="all" baseline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8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91064" y="894087"/>
            <a:ext cx="6172200" cy="4249413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04302" y="0"/>
            <a:ext cx="3725662" cy="1813268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75164" y="1343693"/>
            <a:ext cx="711200" cy="363728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3399364" y="798976"/>
            <a:ext cx="3175000" cy="8992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algn="l"/>
            <a:r>
              <a:rPr lang="fr-FR" sz="2400" dirty="0">
                <a:latin typeface="Brandon Text Medium" pitchFamily="34" charset="0"/>
              </a:rPr>
              <a:t>CONTACT</a:t>
            </a:r>
            <a:br>
              <a:rPr lang="fr-FR" sz="2400" dirty="0">
                <a:latin typeface="Brandon Text Medium" pitchFamily="34" charset="0"/>
              </a:rPr>
            </a:br>
            <a:r>
              <a:rPr lang="fr-FR" sz="2000" b="0" dirty="0">
                <a:solidFill>
                  <a:srgbClr val="F3B329"/>
                </a:solidFill>
                <a:latin typeface="Brandon Text Medium" pitchFamily="34" charset="0"/>
              </a:rPr>
              <a:t>REACH US</a:t>
            </a:r>
            <a:endParaRPr lang="fr-FR" sz="2400" b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41529" y="3597374"/>
            <a:ext cx="5358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Project Director - 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Peter Petiet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peter.petiet@tno.nl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Project Technical Coordinator -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Marcel van Berlo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marcel.vanberlo@tno.nl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External Cooperation Manager -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Michael Löscher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loescher@arttic.eu</a:t>
            </a:r>
          </a:p>
        </p:txBody>
      </p:sp>
      <p:pic>
        <p:nvPicPr>
          <p:cNvPr id="17" name="Image 16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77" y="2363740"/>
            <a:ext cx="547607" cy="547607"/>
          </a:xfrm>
          <a:prstGeom prst="rect">
            <a:avLst/>
          </a:prstGeom>
        </p:spPr>
      </p:pic>
      <p:pic>
        <p:nvPicPr>
          <p:cNvPr id="18" name="Image 17">
            <a:hlinkClick r:id="rId5"/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355" y="2385454"/>
            <a:ext cx="442913" cy="442913"/>
          </a:xfrm>
          <a:prstGeom prst="rect">
            <a:avLst/>
          </a:prstGeom>
        </p:spPr>
      </p:pic>
      <p:pic>
        <p:nvPicPr>
          <p:cNvPr id="19" name="Image 18">
            <a:hlinkClick r:id="rId7"/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69" y="2385105"/>
            <a:ext cx="467341" cy="467341"/>
          </a:xfrm>
          <a:prstGeom prst="rect">
            <a:avLst/>
          </a:prstGeom>
        </p:spPr>
      </p:pic>
      <p:sp>
        <p:nvSpPr>
          <p:cNvPr id="20" name="Rectangle 19">
            <a:hlinkClick r:id="rId3"/>
          </p:cNvPr>
          <p:cNvSpPr/>
          <p:nvPr userDrawn="1"/>
        </p:nvSpPr>
        <p:spPr>
          <a:xfrm>
            <a:off x="1468267" y="2920643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@</a:t>
            </a:r>
            <a:r>
              <a:rPr lang="en-US" sz="1200" dirty="0" err="1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driver_project</a:t>
            </a:r>
            <a:endParaRPr lang="en-US" sz="1200" dirty="0">
              <a:solidFill>
                <a:srgbClr val="F3B329"/>
              </a:solidFill>
              <a:latin typeface="Brandon Text Medium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21" name="Rectangle 20">
            <a:hlinkClick r:id="rId7"/>
          </p:cNvPr>
          <p:cNvSpPr/>
          <p:nvPr userDrawn="1"/>
        </p:nvSpPr>
        <p:spPr>
          <a:xfrm>
            <a:off x="4576925" y="2928381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sp>
        <p:nvSpPr>
          <p:cNvPr id="22" name="Rectangle 21">
            <a:hlinkClick r:id="rId5"/>
          </p:cNvPr>
          <p:cNvSpPr/>
          <p:nvPr userDrawn="1"/>
        </p:nvSpPr>
        <p:spPr>
          <a:xfrm>
            <a:off x="3097297" y="2861893"/>
            <a:ext cx="1629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Groups:</a:t>
            </a:r>
          </a:p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pic>
        <p:nvPicPr>
          <p:cNvPr id="25" name="Image 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746" y="4643622"/>
            <a:ext cx="482146" cy="322742"/>
          </a:xfrm>
          <a:prstGeom prst="rect">
            <a:avLst/>
          </a:prstGeom>
        </p:spPr>
      </p:pic>
      <p:sp>
        <p:nvSpPr>
          <p:cNvPr id="26" name="ZoneTexte 3"/>
          <p:cNvSpPr txBox="1"/>
          <p:nvPr userDrawn="1"/>
        </p:nvSpPr>
        <p:spPr>
          <a:xfrm>
            <a:off x="1467155" y="4582143"/>
            <a:ext cx="512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800" dirty="0">
                <a:solidFill>
                  <a:schemeClr val="bg1"/>
                </a:solidFill>
              </a:rPr>
              <a:t>This project has received funding from the European Union’s Seventh Framework </a:t>
            </a:r>
            <a:r>
              <a:rPr lang="en-US" sz="800" dirty="0" err="1">
                <a:solidFill>
                  <a:schemeClr val="bg1"/>
                </a:solidFill>
              </a:rPr>
              <a:t>Programme</a:t>
            </a:r>
            <a:r>
              <a:rPr lang="en-US" sz="800" dirty="0">
                <a:solidFill>
                  <a:schemeClr val="bg1"/>
                </a:solidFill>
              </a:rPr>
              <a:t> for research, technological development and demonstration under grant agreement n° 607798. The information and views  set out in this presentation are those</a:t>
            </a:r>
            <a:r>
              <a:rPr lang="en-US" sz="800" baseline="0" dirty="0">
                <a:solidFill>
                  <a:schemeClr val="bg1"/>
                </a:solidFill>
              </a:rPr>
              <a:t> of the author(s) and do not necessarily reflect  the official opinion of the European  Union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2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94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and change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change mask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27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8" r:id="rId2"/>
    <p:sldLayoutId id="2147483673" r:id="rId3"/>
    <p:sldLayoutId id="2147483672" r:id="rId4"/>
    <p:sldLayoutId id="2147483689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Brandon Text Medium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24" Type="http://schemas.openxmlformats.org/officeDocument/2006/relationships/image" Target="../media/image37.sv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Relationship Id="rId22" Type="http://schemas.openxmlformats.org/officeDocument/2006/relationships/image" Target="../media/image3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26" Type="http://schemas.openxmlformats.org/officeDocument/2006/relationships/image" Target="../media/image39.sv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24" Type="http://schemas.openxmlformats.org/officeDocument/2006/relationships/image" Target="../media/image37.sv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sv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31" Type="http://schemas.openxmlformats.org/officeDocument/2006/relationships/image" Target="../media/image15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Relationship Id="rId22" Type="http://schemas.openxmlformats.org/officeDocument/2006/relationships/image" Target="../media/image35.svg"/><Relationship Id="rId27" Type="http://schemas.openxmlformats.org/officeDocument/2006/relationships/image" Target="../media/image40.png"/><Relationship Id="rId30" Type="http://schemas.openxmlformats.org/officeDocument/2006/relationships/image" Target="../media/image4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4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7.png"/><Relationship Id="rId4" Type="http://schemas.openxmlformats.org/officeDocument/2006/relationships/image" Target="../media/image41.sv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err="1"/>
              <a:t>Crowdtasker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97975" y="3891397"/>
            <a:ext cx="5856298" cy="497082"/>
          </a:xfrm>
        </p:spPr>
        <p:txBody>
          <a:bodyPr/>
          <a:lstStyle/>
          <a:p>
            <a:r>
              <a:rPr lang="en-GB" sz="2400" dirty="0"/>
              <a:t>Hands-On Training: Prelude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400" dirty="0"/>
              <a:t>S</a:t>
            </a:r>
            <a:r>
              <a:rPr lang="en-GB" sz="1400" dirty="0" err="1"/>
              <a:t>ebastian</a:t>
            </a:r>
            <a:r>
              <a:rPr lang="en-GB" sz="1400" dirty="0"/>
              <a:t> Sippl (Technical Expert) &amp; Daniel Auferbauer (Scientific Advisor)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400" dirty="0" err="1"/>
              <a:t>Eisenerz</a:t>
            </a:r>
            <a:r>
              <a:rPr lang="en-US" sz="1400" dirty="0"/>
              <a:t>, Austria, 2019</a:t>
            </a:r>
            <a:endParaRPr lang="en-GB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184757-8EFD-4BE3-8666-2020F6847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75" y="1235898"/>
            <a:ext cx="1357275" cy="13572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8CD969E-59CD-4D56-A3DA-35E10EB48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187" y="1516262"/>
            <a:ext cx="3640070" cy="88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0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13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F082F4-F2A1-4B5D-8E8F-4CA5FA12A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DRIVER+ Project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94D213-114E-4780-A784-2018F9BD5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81630BD-2A4D-4068-9500-F6B73FE1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Crowdtasker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0FBB8F-5DCD-43C2-AD45-75F00D1720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Use and Function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CF8ABA-E775-4AD5-9AD4-CD7344B54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93855"/>
            <a:ext cx="8105248" cy="387706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AB0DFFC-2005-4148-96C2-C015CDDE8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119" y="43621"/>
            <a:ext cx="824637" cy="8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F082F4-F2A1-4B5D-8E8F-4CA5FA12A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DRIVER+ Project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94D213-114E-4780-A784-2018F9BD5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81630BD-2A4D-4068-9500-F6B73FE1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Crowdtasker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0FBB8F-5DCD-43C2-AD45-75F00D1720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039" y="676138"/>
            <a:ext cx="6562778" cy="384273"/>
          </a:xfrm>
        </p:spPr>
        <p:txBody>
          <a:bodyPr/>
          <a:lstStyle/>
          <a:p>
            <a:r>
              <a:rPr lang="en-AU" dirty="0"/>
              <a:t>Motivation</a:t>
            </a:r>
          </a:p>
        </p:txBody>
      </p: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A9FE1428-001E-4A49-8E36-979E2DD1A8E4}"/>
              </a:ext>
            </a:extLst>
          </p:cNvPr>
          <p:cNvGrpSpPr/>
          <p:nvPr/>
        </p:nvGrpSpPr>
        <p:grpSpPr>
          <a:xfrm>
            <a:off x="4827159" y="3167625"/>
            <a:ext cx="2318290" cy="1687675"/>
            <a:chOff x="4827159" y="3167625"/>
            <a:chExt cx="2318290" cy="1687675"/>
          </a:xfrm>
        </p:grpSpPr>
        <p:pic>
          <p:nvPicPr>
            <p:cNvPr id="148" name="Picture 6" descr="http://images01.noen.at/xio-fcmsimage-20150921093626-006000-55ffb37af3733-.32710011425586562_BLD_Online.jpg/7.239.346">
              <a:extLst>
                <a:ext uri="{FF2B5EF4-FFF2-40B4-BE49-F238E27FC236}">
                  <a16:creationId xmlns:a16="http://schemas.microsoft.com/office/drawing/2014/main" id="{F065A063-833F-442B-AA14-AC1A3AD211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4" r="9712"/>
            <a:stretch/>
          </p:blipFill>
          <p:spPr bwMode="auto">
            <a:xfrm>
              <a:off x="4827160" y="3167625"/>
              <a:ext cx="2318289" cy="168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9" name="Textfeld 148">
              <a:extLst>
                <a:ext uri="{FF2B5EF4-FFF2-40B4-BE49-F238E27FC236}">
                  <a16:creationId xmlns:a16="http://schemas.microsoft.com/office/drawing/2014/main" id="{825664BC-7EF4-4895-922F-78B934A86CA6}"/>
                </a:ext>
              </a:extLst>
            </p:cNvPr>
            <p:cNvSpPr txBox="1"/>
            <p:nvPr/>
          </p:nvSpPr>
          <p:spPr>
            <a:xfrm>
              <a:off x="4827159" y="4716801"/>
              <a:ext cx="2318289" cy="138499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>
                <a:buClrTx/>
                <a:buFontTx/>
                <a:buNone/>
                <a:defRPr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§"/>
                <a:defRPr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9pPr>
            </a:lstStyle>
            <a:p>
              <a:pPr algn="r"/>
              <a:r>
                <a:rPr lang="de-DE" altLang="de-DE" sz="900" dirty="0"/>
                <a:t>  </a:t>
              </a:r>
              <a:r>
                <a:rPr lang="de-DE" altLang="de-DE" sz="900" dirty="0" err="1"/>
                <a:t>Photo</a:t>
              </a:r>
              <a:r>
                <a:rPr lang="de-DE" altLang="de-DE" sz="900" dirty="0"/>
                <a:t>: APA / NÖN, 2015</a:t>
              </a:r>
            </a:p>
          </p:txBody>
        </p:sp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2B51ED39-7471-4E0D-8937-62D22A0E58A0}"/>
              </a:ext>
            </a:extLst>
          </p:cNvPr>
          <p:cNvGrpSpPr/>
          <p:nvPr/>
        </p:nvGrpSpPr>
        <p:grpSpPr>
          <a:xfrm>
            <a:off x="6678453" y="2774679"/>
            <a:ext cx="2366005" cy="1342351"/>
            <a:chOff x="6678453" y="2774679"/>
            <a:chExt cx="2366005" cy="1342351"/>
          </a:xfrm>
        </p:grpSpPr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522651D0-846D-45CD-9965-060378055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53" y="2774679"/>
              <a:ext cx="2366005" cy="1339299"/>
            </a:xfrm>
            <a:prstGeom prst="rect">
              <a:avLst/>
            </a:prstGeom>
          </p:spPr>
        </p:pic>
        <p:sp>
          <p:nvSpPr>
            <p:cNvPr id="155" name="Textfeld 154">
              <a:extLst>
                <a:ext uri="{FF2B5EF4-FFF2-40B4-BE49-F238E27FC236}">
                  <a16:creationId xmlns:a16="http://schemas.microsoft.com/office/drawing/2014/main" id="{9736DE9D-3638-4808-8381-0A2052F674DA}"/>
                </a:ext>
              </a:extLst>
            </p:cNvPr>
            <p:cNvSpPr txBox="1"/>
            <p:nvPr/>
          </p:nvSpPr>
          <p:spPr>
            <a:xfrm>
              <a:off x="6678453" y="3978531"/>
              <a:ext cx="2366005" cy="138499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>
                <a:buClrTx/>
                <a:buFontTx/>
                <a:buNone/>
                <a:defRPr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§"/>
                <a:defRPr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9pPr>
            </a:lstStyle>
            <a:p>
              <a:pPr algn="r"/>
              <a:r>
                <a:rPr lang="en-US" altLang="de-DE" sz="900" dirty="0"/>
                <a:t>Photo: </a:t>
              </a:r>
              <a:r>
                <a:rPr lang="de-DE" altLang="de-DE" sz="900" dirty="0"/>
                <a:t>George Heard, 2017</a:t>
              </a:r>
            </a:p>
          </p:txBody>
        </p:sp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36141C0B-DEA9-4E6B-B550-529639D19686}"/>
              </a:ext>
            </a:extLst>
          </p:cNvPr>
          <p:cNvGrpSpPr/>
          <p:nvPr/>
        </p:nvGrpSpPr>
        <p:grpSpPr>
          <a:xfrm>
            <a:off x="5043403" y="1561577"/>
            <a:ext cx="2278890" cy="1626354"/>
            <a:chOff x="5043403" y="1561577"/>
            <a:chExt cx="2278890" cy="1626354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8A63B9FA-F6B6-4398-AE8D-2BD7D3A5E3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5"/>
            <a:stretch/>
          </p:blipFill>
          <p:spPr>
            <a:xfrm>
              <a:off x="5043403" y="1561577"/>
              <a:ext cx="2278890" cy="1626354"/>
            </a:xfrm>
            <a:prstGeom prst="rect">
              <a:avLst/>
            </a:prstGeom>
          </p:spPr>
        </p:pic>
        <p:sp>
          <p:nvSpPr>
            <p:cNvPr id="151" name="Textfeld 150">
              <a:extLst>
                <a:ext uri="{FF2B5EF4-FFF2-40B4-BE49-F238E27FC236}">
                  <a16:creationId xmlns:a16="http://schemas.microsoft.com/office/drawing/2014/main" id="{D0C13CD6-3FB8-482B-B9BF-4D39D41C72CA}"/>
                </a:ext>
              </a:extLst>
            </p:cNvPr>
            <p:cNvSpPr txBox="1"/>
            <p:nvPr/>
          </p:nvSpPr>
          <p:spPr>
            <a:xfrm>
              <a:off x="5043403" y="3045372"/>
              <a:ext cx="2278483" cy="138499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>
                <a:buClrTx/>
                <a:buFontTx/>
                <a:buNone/>
                <a:defRPr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§"/>
                <a:defRPr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9pPr>
            </a:lstStyle>
            <a:p>
              <a:pPr algn="r"/>
              <a:r>
                <a:rPr lang="en-US" altLang="de-DE" sz="900" dirty="0"/>
                <a:t>Photo: Long Island Volunteer Center</a:t>
              </a:r>
              <a:endParaRPr lang="de-DE" altLang="de-DE" sz="900" dirty="0"/>
            </a:p>
          </p:txBody>
        </p:sp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80ACD235-A883-4A60-95C7-8A3309989F6F}"/>
              </a:ext>
            </a:extLst>
          </p:cNvPr>
          <p:cNvGrpSpPr/>
          <p:nvPr/>
        </p:nvGrpSpPr>
        <p:grpSpPr>
          <a:xfrm>
            <a:off x="6493368" y="545224"/>
            <a:ext cx="2509197" cy="1890536"/>
            <a:chOff x="6493368" y="545224"/>
            <a:chExt cx="2509197" cy="1890536"/>
          </a:xfrm>
        </p:grpSpPr>
        <p:pic>
          <p:nvPicPr>
            <p:cNvPr id="156" name="Bildplatzhalter 10">
              <a:extLst>
                <a:ext uri="{FF2B5EF4-FFF2-40B4-BE49-F238E27FC236}">
                  <a16:creationId xmlns:a16="http://schemas.microsoft.com/office/drawing/2014/main" id="{B1E032DA-C422-459F-A702-06B60D3056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" r="341"/>
            <a:stretch/>
          </p:blipFill>
          <p:spPr bwMode="auto">
            <a:xfrm>
              <a:off x="6493368" y="545224"/>
              <a:ext cx="2509197" cy="1890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Textfeld 157">
              <a:extLst>
                <a:ext uri="{FF2B5EF4-FFF2-40B4-BE49-F238E27FC236}">
                  <a16:creationId xmlns:a16="http://schemas.microsoft.com/office/drawing/2014/main" id="{5FFBC808-0C07-40D9-A683-8F6DA1777BBE}"/>
                </a:ext>
              </a:extLst>
            </p:cNvPr>
            <p:cNvSpPr txBox="1"/>
            <p:nvPr/>
          </p:nvSpPr>
          <p:spPr>
            <a:xfrm>
              <a:off x="6493368" y="2289448"/>
              <a:ext cx="2509197" cy="138499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>
                <a:buClrTx/>
                <a:buFontTx/>
                <a:buNone/>
                <a:defRPr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§"/>
                <a:defRPr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2"/>
                  </a:solidFill>
                  <a:latin typeface="Arial" charset="0"/>
                  <a:ea typeface="Geneva" charset="0"/>
                  <a:cs typeface="Geneva" charset="0"/>
                </a:defRPr>
              </a:lvl9pPr>
            </a:lstStyle>
            <a:p>
              <a:pPr algn="r"/>
              <a:r>
                <a:rPr lang="de-DE" altLang="de-DE" sz="900" dirty="0" err="1"/>
                <a:t>Photo</a:t>
              </a:r>
              <a:r>
                <a:rPr lang="de-DE" altLang="de-DE" sz="900" dirty="0"/>
                <a:t>: Lisa </a:t>
              </a:r>
              <a:r>
                <a:rPr lang="de-DE" altLang="de-DE" sz="900" dirty="0" err="1"/>
                <a:t>Kühhaas</a:t>
              </a:r>
              <a:r>
                <a:rPr lang="de-DE" altLang="de-DE" sz="900" dirty="0"/>
                <a:t>, Austrian </a:t>
              </a:r>
              <a:r>
                <a:rPr lang="de-DE" altLang="de-DE" sz="900" dirty="0" err="1"/>
                <a:t>Red</a:t>
              </a:r>
              <a:r>
                <a:rPr lang="de-DE" altLang="de-DE" sz="900" dirty="0"/>
                <a:t> Cross</a:t>
              </a:r>
            </a:p>
          </p:txBody>
        </p:sp>
      </p:grpSp>
      <p:pic>
        <p:nvPicPr>
          <p:cNvPr id="1026" name="Picture 2" descr="https://media04.meinbezirk.at/article/2016/02/09/5/323385_XXL.jpg?1556387892">
            <a:extLst>
              <a:ext uri="{FF2B5EF4-FFF2-40B4-BE49-F238E27FC236}">
                <a16:creationId xmlns:a16="http://schemas.microsoft.com/office/drawing/2014/main" id="{E72CB8F5-ECB2-4C61-8C8C-86608884E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0" b="22187"/>
          <a:stretch/>
        </p:blipFill>
        <p:spPr bwMode="auto">
          <a:xfrm>
            <a:off x="1075557" y="3032832"/>
            <a:ext cx="2710007" cy="17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Grafik 160">
            <a:extLst>
              <a:ext uri="{FF2B5EF4-FFF2-40B4-BE49-F238E27FC236}">
                <a16:creationId xmlns:a16="http://schemas.microsoft.com/office/drawing/2014/main" id="{213FC9E7-3B2D-45A0-8AD5-0A85FC7606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4" y="948485"/>
            <a:ext cx="2939373" cy="2206259"/>
          </a:xfrm>
          <a:prstGeom prst="rect">
            <a:avLst/>
          </a:prstGeom>
        </p:spPr>
      </p:pic>
      <p:sp>
        <p:nvSpPr>
          <p:cNvPr id="163" name="Textfeld 162">
            <a:extLst>
              <a:ext uri="{FF2B5EF4-FFF2-40B4-BE49-F238E27FC236}">
                <a16:creationId xmlns:a16="http://schemas.microsoft.com/office/drawing/2014/main" id="{5B1D1D36-37B4-421F-B59C-DE93E7AEBDDB}"/>
              </a:ext>
            </a:extLst>
          </p:cNvPr>
          <p:cNvSpPr txBox="1"/>
          <p:nvPr/>
        </p:nvSpPr>
        <p:spPr>
          <a:xfrm>
            <a:off x="392527" y="3016245"/>
            <a:ext cx="2928711" cy="138499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>
              <a:buClrTx/>
              <a:buFontTx/>
              <a:buNone/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r"/>
            <a:r>
              <a:rPr lang="de-DE" altLang="de-DE" sz="900" dirty="0" err="1"/>
              <a:t>Photo</a:t>
            </a:r>
            <a:r>
              <a:rPr lang="de-DE" altLang="de-DE" sz="900" dirty="0"/>
              <a:t>: Austrian </a:t>
            </a:r>
            <a:r>
              <a:rPr lang="de-DE" altLang="de-DE" sz="900" dirty="0" err="1"/>
              <a:t>Red</a:t>
            </a:r>
            <a:r>
              <a:rPr lang="de-DE" altLang="de-DE" sz="900" dirty="0"/>
              <a:t> Cross, Bezirksstelle Schwaz</a:t>
            </a:r>
          </a:p>
        </p:txBody>
      </p:sp>
      <p:pic>
        <p:nvPicPr>
          <p:cNvPr id="160" name="Grafik 159">
            <a:extLst>
              <a:ext uri="{FF2B5EF4-FFF2-40B4-BE49-F238E27FC236}">
                <a16:creationId xmlns:a16="http://schemas.microsoft.com/office/drawing/2014/main" id="{4021B57E-08E0-49FC-BF95-A973124CA8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4995" y="1601082"/>
            <a:ext cx="2224588" cy="2224588"/>
          </a:xfrm>
          <a:prstGeom prst="rect">
            <a:avLst/>
          </a:prstGeom>
        </p:spPr>
      </p:pic>
      <p:sp>
        <p:nvSpPr>
          <p:cNvPr id="166" name="Textfeld 165">
            <a:extLst>
              <a:ext uri="{FF2B5EF4-FFF2-40B4-BE49-F238E27FC236}">
                <a16:creationId xmlns:a16="http://schemas.microsoft.com/office/drawing/2014/main" id="{229C54CE-4613-4F12-9FE9-EF75064D8F29}"/>
              </a:ext>
            </a:extLst>
          </p:cNvPr>
          <p:cNvSpPr txBox="1"/>
          <p:nvPr/>
        </p:nvSpPr>
        <p:spPr>
          <a:xfrm>
            <a:off x="1075557" y="4600841"/>
            <a:ext cx="2710007" cy="138499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>
              <a:buClrTx/>
              <a:buFontTx/>
              <a:buNone/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r"/>
            <a:r>
              <a:rPr lang="de-DE" altLang="de-DE" sz="900" dirty="0" err="1"/>
              <a:t>Photo</a:t>
            </a:r>
            <a:r>
              <a:rPr lang="de-DE" altLang="de-DE" sz="900" dirty="0"/>
              <a:t>: Austrian </a:t>
            </a:r>
            <a:r>
              <a:rPr lang="de-DE" altLang="de-DE" sz="900" dirty="0" err="1"/>
              <a:t>Red</a:t>
            </a:r>
            <a:r>
              <a:rPr lang="de-DE" altLang="de-DE" sz="900" dirty="0"/>
              <a:t> Cross, Bezirksstelle Schwaz</a:t>
            </a:r>
          </a:p>
        </p:txBody>
      </p:sp>
    </p:spTree>
    <p:extLst>
      <p:ext uri="{BB962C8B-B14F-4D97-AF65-F5344CB8AC3E}">
        <p14:creationId xmlns:p14="http://schemas.microsoft.com/office/powerpoint/2010/main" val="406786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F082F4-F2A1-4B5D-8E8F-4CA5FA12A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DRIVER+ Project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94D213-114E-4780-A784-2018F9BD5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81630BD-2A4D-4068-9500-F6B73FE1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Crowdtasker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0FBB8F-5DCD-43C2-AD45-75F00D1720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039" y="676138"/>
            <a:ext cx="6562778" cy="384273"/>
          </a:xfrm>
        </p:spPr>
        <p:txBody>
          <a:bodyPr/>
          <a:lstStyle/>
          <a:p>
            <a:r>
              <a:rPr lang="en-AU" dirty="0"/>
              <a:t>How CrowdTasker May Support you, the crisis manager – Part 1</a:t>
            </a:r>
          </a:p>
        </p:txBody>
      </p:sp>
      <p:pic>
        <p:nvPicPr>
          <p:cNvPr id="7" name="Grafik 6" descr="Gruppe">
            <a:extLst>
              <a:ext uri="{FF2B5EF4-FFF2-40B4-BE49-F238E27FC236}">
                <a16:creationId xmlns:a16="http://schemas.microsoft.com/office/drawing/2014/main" id="{A8909523-BE64-49B3-8096-486A73038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1153" y="2217729"/>
            <a:ext cx="1431864" cy="1431864"/>
          </a:xfrm>
          <a:prstGeom prst="rect">
            <a:avLst/>
          </a:prstGeom>
        </p:spPr>
      </p:pic>
      <p:pic>
        <p:nvPicPr>
          <p:cNvPr id="8" name="Grafik 7" descr="Feuerwehrmann">
            <a:extLst>
              <a:ext uri="{FF2B5EF4-FFF2-40B4-BE49-F238E27FC236}">
                <a16:creationId xmlns:a16="http://schemas.microsoft.com/office/drawing/2014/main" id="{B8D8E1CF-DADA-4D98-A598-D052B6926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0673" y="2371401"/>
            <a:ext cx="914400" cy="914400"/>
          </a:xfrm>
          <a:prstGeom prst="rect">
            <a:avLst/>
          </a:prstGeom>
        </p:spPr>
      </p:pic>
      <p:pic>
        <p:nvPicPr>
          <p:cNvPr id="9" name="Grafik 8" descr="Callcenter">
            <a:extLst>
              <a:ext uri="{FF2B5EF4-FFF2-40B4-BE49-F238E27FC236}">
                <a16:creationId xmlns:a16="http://schemas.microsoft.com/office/drawing/2014/main" id="{6819BFDA-9786-4C1D-9F15-D3EB3DEA3A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356" y="2667350"/>
            <a:ext cx="914400" cy="914400"/>
          </a:xfrm>
          <a:prstGeom prst="rect">
            <a:avLst/>
          </a:prstGeom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26B84702-2B55-451D-A373-727FA64AF2AB}"/>
              </a:ext>
            </a:extLst>
          </p:cNvPr>
          <p:cNvGrpSpPr/>
          <p:nvPr/>
        </p:nvGrpSpPr>
        <p:grpSpPr>
          <a:xfrm>
            <a:off x="4971359" y="1173962"/>
            <a:ext cx="914400" cy="914400"/>
            <a:chOff x="4922871" y="1456648"/>
            <a:chExt cx="914400" cy="914400"/>
          </a:xfrm>
          <a:solidFill>
            <a:srgbClr val="689F38"/>
          </a:solidFill>
        </p:grpSpPr>
        <p:pic>
          <p:nvPicPr>
            <p:cNvPr id="15" name="Grafik 14" descr="Smartphone">
              <a:extLst>
                <a:ext uri="{FF2B5EF4-FFF2-40B4-BE49-F238E27FC236}">
                  <a16:creationId xmlns:a16="http://schemas.microsoft.com/office/drawing/2014/main" id="{FB172200-0355-4D04-B109-FA24AA2B1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22871" y="1456648"/>
              <a:ext cx="914400" cy="914400"/>
            </a:xfrm>
            <a:prstGeom prst="rect">
              <a:avLst/>
            </a:prstGeom>
          </p:spPr>
        </p:pic>
        <p:pic>
          <p:nvPicPr>
            <p:cNvPr id="20" name="Grafik 19" descr="Prüfliste">
              <a:extLst>
                <a:ext uri="{FF2B5EF4-FFF2-40B4-BE49-F238E27FC236}">
                  <a16:creationId xmlns:a16="http://schemas.microsoft.com/office/drawing/2014/main" id="{93766150-D34F-43AE-BFB5-A30745FF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53700" y="1689602"/>
              <a:ext cx="452741" cy="452741"/>
            </a:xfrm>
            <a:prstGeom prst="rect">
              <a:avLst/>
            </a:prstGeom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35CD170E-B8F2-4B88-AB45-16437060078A}"/>
              </a:ext>
            </a:extLst>
          </p:cNvPr>
          <p:cNvGrpSpPr/>
          <p:nvPr/>
        </p:nvGrpSpPr>
        <p:grpSpPr>
          <a:xfrm>
            <a:off x="4966835" y="2433521"/>
            <a:ext cx="914400" cy="914400"/>
            <a:chOff x="5726543" y="2598967"/>
            <a:chExt cx="914400" cy="914400"/>
          </a:xfrm>
          <a:solidFill>
            <a:srgbClr val="689F38"/>
          </a:solidFill>
        </p:grpSpPr>
        <p:pic>
          <p:nvPicPr>
            <p:cNvPr id="13" name="Grafik 12" descr="Warnung">
              <a:extLst>
                <a:ext uri="{FF2B5EF4-FFF2-40B4-BE49-F238E27FC236}">
                  <a16:creationId xmlns:a16="http://schemas.microsoft.com/office/drawing/2014/main" id="{CAEC88B8-F1F3-416B-95D6-C6E50651B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20047" y="2886812"/>
              <a:ext cx="327392" cy="327392"/>
            </a:xfrm>
            <a:prstGeom prst="rect">
              <a:avLst/>
            </a:prstGeom>
          </p:spPr>
        </p:pic>
        <p:pic>
          <p:nvPicPr>
            <p:cNvPr id="27" name="Grafik 26" descr="Smartphone">
              <a:extLst>
                <a:ext uri="{FF2B5EF4-FFF2-40B4-BE49-F238E27FC236}">
                  <a16:creationId xmlns:a16="http://schemas.microsoft.com/office/drawing/2014/main" id="{1368C7DF-6D81-4D56-87FD-5C19988B4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26543" y="2598967"/>
              <a:ext cx="914400" cy="914400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F9D3FCB1-084A-45B0-93F3-02C2A7BF08B6}"/>
              </a:ext>
            </a:extLst>
          </p:cNvPr>
          <p:cNvGrpSpPr/>
          <p:nvPr/>
        </p:nvGrpSpPr>
        <p:grpSpPr>
          <a:xfrm>
            <a:off x="4971359" y="3738065"/>
            <a:ext cx="914400" cy="914400"/>
            <a:chOff x="5904140" y="3908724"/>
            <a:chExt cx="914400" cy="914400"/>
          </a:xfrm>
          <a:solidFill>
            <a:srgbClr val="689F38"/>
          </a:solidFill>
        </p:grpSpPr>
        <p:pic>
          <p:nvPicPr>
            <p:cNvPr id="22" name="Grafik 21" descr="Fernglas">
              <a:extLst>
                <a:ext uri="{FF2B5EF4-FFF2-40B4-BE49-F238E27FC236}">
                  <a16:creationId xmlns:a16="http://schemas.microsoft.com/office/drawing/2014/main" id="{EE3F6FBB-475E-46D7-B9E9-6BF6D928E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167044" y="4170682"/>
              <a:ext cx="390484" cy="390484"/>
            </a:xfrm>
            <a:prstGeom prst="rect">
              <a:avLst/>
            </a:prstGeom>
          </p:spPr>
        </p:pic>
        <p:pic>
          <p:nvPicPr>
            <p:cNvPr id="29" name="Grafik 28" descr="Smartphone">
              <a:extLst>
                <a:ext uri="{FF2B5EF4-FFF2-40B4-BE49-F238E27FC236}">
                  <a16:creationId xmlns:a16="http://schemas.microsoft.com/office/drawing/2014/main" id="{C322FF31-8B9C-479B-A46E-421A8A73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04140" y="3908724"/>
              <a:ext cx="914400" cy="914400"/>
            </a:xfrm>
            <a:prstGeom prst="rect">
              <a:avLst/>
            </a:prstGeom>
          </p:spPr>
        </p:pic>
      </p:grpSp>
      <p:pic>
        <p:nvPicPr>
          <p:cNvPr id="14" name="Grafik 13" descr="Laptop">
            <a:extLst>
              <a:ext uri="{FF2B5EF4-FFF2-40B4-BE49-F238E27FC236}">
                <a16:creationId xmlns:a16="http://schemas.microsoft.com/office/drawing/2014/main" id="{37789CC9-082A-49E0-AC05-CC902A485B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17586" y="2330538"/>
            <a:ext cx="1181163" cy="1181163"/>
          </a:xfrm>
          <a:prstGeom prst="rect">
            <a:avLst/>
          </a:prstGeom>
        </p:spPr>
      </p:pic>
      <p:pic>
        <p:nvPicPr>
          <p:cNvPr id="41" name="Grafik 40" descr="Karte mit Ortsmarkierung">
            <a:extLst>
              <a:ext uri="{FF2B5EF4-FFF2-40B4-BE49-F238E27FC236}">
                <a16:creationId xmlns:a16="http://schemas.microsoft.com/office/drawing/2014/main" id="{7E8E2162-AEE9-4C8A-A027-3FCD86649CE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845490" y="2297028"/>
            <a:ext cx="495229" cy="495229"/>
          </a:xfrm>
          <a:prstGeom prst="rect">
            <a:avLst/>
          </a:prstGeom>
        </p:spPr>
      </p:pic>
      <p:pic>
        <p:nvPicPr>
          <p:cNvPr id="18" name="Grafik 17" descr="Messgerät">
            <a:extLst>
              <a:ext uri="{FF2B5EF4-FFF2-40B4-BE49-F238E27FC236}">
                <a16:creationId xmlns:a16="http://schemas.microsoft.com/office/drawing/2014/main" id="{3EEC997E-EFA8-4CE9-9A5A-4EC51CC8324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67968" y="3050465"/>
            <a:ext cx="468219" cy="46821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191A575-D7B8-4CF9-9699-639E19630EE3}"/>
              </a:ext>
            </a:extLst>
          </p:cNvPr>
          <p:cNvSpPr/>
          <p:nvPr/>
        </p:nvSpPr>
        <p:spPr>
          <a:xfrm>
            <a:off x="2400065" y="1008699"/>
            <a:ext cx="4125779" cy="3772852"/>
          </a:xfrm>
          <a:prstGeom prst="rect">
            <a:avLst/>
          </a:prstGeom>
          <a:noFill/>
          <a:ln>
            <a:solidFill>
              <a:srgbClr val="999999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08E5BCE9-1226-4D82-9D38-C775F09CD0BE}"/>
              </a:ext>
            </a:extLst>
          </p:cNvPr>
          <p:cNvCxnSpPr>
            <a:cxnSpLocks/>
          </p:cNvCxnSpPr>
          <p:nvPr/>
        </p:nvCxnSpPr>
        <p:spPr>
          <a:xfrm>
            <a:off x="1735351" y="2845171"/>
            <a:ext cx="1095313" cy="0"/>
          </a:xfrm>
          <a:prstGeom prst="straightConnector1">
            <a:avLst/>
          </a:prstGeom>
          <a:ln w="57150">
            <a:solidFill>
              <a:srgbClr val="99999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911C5EE3-B2A0-4CF1-B873-E0C2DAD1B360}"/>
              </a:ext>
            </a:extLst>
          </p:cNvPr>
          <p:cNvCxnSpPr>
            <a:cxnSpLocks/>
          </p:cNvCxnSpPr>
          <p:nvPr/>
        </p:nvCxnSpPr>
        <p:spPr>
          <a:xfrm flipH="1">
            <a:off x="1735351" y="3002200"/>
            <a:ext cx="1007696" cy="0"/>
          </a:xfrm>
          <a:prstGeom prst="straightConnector1">
            <a:avLst/>
          </a:prstGeom>
          <a:ln w="57150">
            <a:solidFill>
              <a:srgbClr val="99999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7" name="Grafik 46" descr="Kreisdiagramm">
            <a:extLst>
              <a:ext uri="{FF2B5EF4-FFF2-40B4-BE49-F238E27FC236}">
                <a16:creationId xmlns:a16="http://schemas.microsoft.com/office/drawing/2014/main" id="{945BE999-0F3A-4512-ABB0-5CCBC17D71D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859317" y="3486329"/>
            <a:ext cx="479771" cy="478174"/>
          </a:xfrm>
          <a:prstGeom prst="rect">
            <a:avLst/>
          </a:prstGeom>
        </p:spPr>
      </p:pic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9B2F086D-AEC7-4286-B039-EE847A5E709D}"/>
              </a:ext>
            </a:extLst>
          </p:cNvPr>
          <p:cNvCxnSpPr>
            <a:cxnSpLocks/>
          </p:cNvCxnSpPr>
          <p:nvPr/>
        </p:nvCxnSpPr>
        <p:spPr>
          <a:xfrm>
            <a:off x="3916340" y="2933661"/>
            <a:ext cx="1150487" cy="0"/>
          </a:xfrm>
          <a:prstGeom prst="straightConnector1">
            <a:avLst/>
          </a:prstGeom>
          <a:ln w="57150">
            <a:solidFill>
              <a:srgbClr val="99999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F5F49C99-E413-4862-A246-53B456A587F2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3787787" y="3347921"/>
            <a:ext cx="1183572" cy="847344"/>
          </a:xfrm>
          <a:prstGeom prst="straightConnector1">
            <a:avLst/>
          </a:prstGeom>
          <a:ln w="57150">
            <a:solidFill>
              <a:srgbClr val="99999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1357781C-C4AE-4EB9-BE51-DA931A0138F5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5885759" y="1631162"/>
            <a:ext cx="1312563" cy="932201"/>
          </a:xfrm>
          <a:prstGeom prst="straightConnector1">
            <a:avLst/>
          </a:prstGeom>
          <a:ln w="57150">
            <a:solidFill>
              <a:srgbClr val="999999"/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18634668-CB26-4C97-90CE-30E701147769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5700915" y="2933661"/>
            <a:ext cx="1370238" cy="2"/>
          </a:xfrm>
          <a:prstGeom prst="straightConnector1">
            <a:avLst/>
          </a:prstGeom>
          <a:ln w="57150">
            <a:solidFill>
              <a:srgbClr val="99999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6F5CADEC-E9CF-4EC2-BB19-FE359068C60B}"/>
              </a:ext>
            </a:extLst>
          </p:cNvPr>
          <p:cNvCxnSpPr>
            <a:cxnSpLocks/>
            <a:endCxn id="29" idx="3"/>
          </p:cNvCxnSpPr>
          <p:nvPr/>
        </p:nvCxnSpPr>
        <p:spPr>
          <a:xfrm flipH="1">
            <a:off x="5885759" y="3347921"/>
            <a:ext cx="1250686" cy="847344"/>
          </a:xfrm>
          <a:prstGeom prst="straightConnector1">
            <a:avLst/>
          </a:prstGeom>
          <a:ln w="57150">
            <a:solidFill>
              <a:srgbClr val="99999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9" name="Gerade Verbindung mit Pfeil 98">
            <a:extLst>
              <a:ext uri="{FF2B5EF4-FFF2-40B4-BE49-F238E27FC236}">
                <a16:creationId xmlns:a16="http://schemas.microsoft.com/office/drawing/2014/main" id="{D4592339-6150-4DD6-83A6-FD08EBBACF08}"/>
              </a:ext>
            </a:extLst>
          </p:cNvPr>
          <p:cNvCxnSpPr>
            <a:cxnSpLocks/>
          </p:cNvCxnSpPr>
          <p:nvPr/>
        </p:nvCxnSpPr>
        <p:spPr>
          <a:xfrm flipV="1">
            <a:off x="3761789" y="1624884"/>
            <a:ext cx="1371718" cy="911152"/>
          </a:xfrm>
          <a:prstGeom prst="straightConnector1">
            <a:avLst/>
          </a:prstGeom>
          <a:ln w="57150">
            <a:solidFill>
              <a:srgbClr val="999999"/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3" name="Grafik 42">
            <a:extLst>
              <a:ext uri="{FF2B5EF4-FFF2-40B4-BE49-F238E27FC236}">
                <a16:creationId xmlns:a16="http://schemas.microsoft.com/office/drawing/2014/main" id="{DDD7E879-1985-4C65-823E-B71476DB39B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77131" y="1048540"/>
            <a:ext cx="717525" cy="7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31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F082F4-F2A1-4B5D-8E8F-4CA5FA12A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DRIVER+ Project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94D213-114E-4780-A784-2018F9BD5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81630BD-2A4D-4068-9500-F6B73FE1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Crowdtasker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0FBB8F-5DCD-43C2-AD45-75F00D1720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039" y="676138"/>
            <a:ext cx="6562778" cy="384273"/>
          </a:xfrm>
        </p:spPr>
        <p:txBody>
          <a:bodyPr/>
          <a:lstStyle/>
          <a:p>
            <a:r>
              <a:rPr lang="en-AU" dirty="0"/>
              <a:t>How CrowdTasker May Support you, the crisis manager – Part 2</a:t>
            </a:r>
          </a:p>
        </p:txBody>
      </p:sp>
      <p:pic>
        <p:nvPicPr>
          <p:cNvPr id="7" name="Grafik 6" descr="Gruppe">
            <a:extLst>
              <a:ext uri="{FF2B5EF4-FFF2-40B4-BE49-F238E27FC236}">
                <a16:creationId xmlns:a16="http://schemas.microsoft.com/office/drawing/2014/main" id="{A8909523-BE64-49B3-8096-486A73038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1153" y="925511"/>
            <a:ext cx="1431864" cy="1431864"/>
          </a:xfrm>
          <a:prstGeom prst="rect">
            <a:avLst/>
          </a:prstGeom>
        </p:spPr>
      </p:pic>
      <p:pic>
        <p:nvPicPr>
          <p:cNvPr id="8" name="Grafik 7" descr="Feuerwehrmann">
            <a:extLst>
              <a:ext uri="{FF2B5EF4-FFF2-40B4-BE49-F238E27FC236}">
                <a16:creationId xmlns:a16="http://schemas.microsoft.com/office/drawing/2014/main" id="{B8D8E1CF-DADA-4D98-A598-D052B6926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0673" y="2371401"/>
            <a:ext cx="914400" cy="914400"/>
          </a:xfrm>
          <a:prstGeom prst="rect">
            <a:avLst/>
          </a:prstGeom>
        </p:spPr>
      </p:pic>
      <p:pic>
        <p:nvPicPr>
          <p:cNvPr id="9" name="Grafik 8" descr="Callcenter">
            <a:extLst>
              <a:ext uri="{FF2B5EF4-FFF2-40B4-BE49-F238E27FC236}">
                <a16:creationId xmlns:a16="http://schemas.microsoft.com/office/drawing/2014/main" id="{6819BFDA-9786-4C1D-9F15-D3EB3DEA3A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356" y="2667350"/>
            <a:ext cx="914400" cy="914400"/>
          </a:xfrm>
          <a:prstGeom prst="rect">
            <a:avLst/>
          </a:prstGeom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26B84702-2B55-451D-A373-727FA64AF2AB}"/>
              </a:ext>
            </a:extLst>
          </p:cNvPr>
          <p:cNvGrpSpPr/>
          <p:nvPr/>
        </p:nvGrpSpPr>
        <p:grpSpPr>
          <a:xfrm>
            <a:off x="4645644" y="1173962"/>
            <a:ext cx="914400" cy="914400"/>
            <a:chOff x="4922871" y="1456648"/>
            <a:chExt cx="914400" cy="914400"/>
          </a:xfrm>
          <a:solidFill>
            <a:srgbClr val="689F38"/>
          </a:solidFill>
        </p:grpSpPr>
        <p:pic>
          <p:nvPicPr>
            <p:cNvPr id="15" name="Grafik 14" descr="Smartphone">
              <a:extLst>
                <a:ext uri="{FF2B5EF4-FFF2-40B4-BE49-F238E27FC236}">
                  <a16:creationId xmlns:a16="http://schemas.microsoft.com/office/drawing/2014/main" id="{FB172200-0355-4D04-B109-FA24AA2B1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22871" y="1456648"/>
              <a:ext cx="914400" cy="914400"/>
            </a:xfrm>
            <a:prstGeom prst="rect">
              <a:avLst/>
            </a:prstGeom>
          </p:spPr>
        </p:pic>
        <p:pic>
          <p:nvPicPr>
            <p:cNvPr id="20" name="Grafik 19" descr="Prüfliste">
              <a:extLst>
                <a:ext uri="{FF2B5EF4-FFF2-40B4-BE49-F238E27FC236}">
                  <a16:creationId xmlns:a16="http://schemas.microsoft.com/office/drawing/2014/main" id="{93766150-D34F-43AE-BFB5-A30745FF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53700" y="1689602"/>
              <a:ext cx="452741" cy="452741"/>
            </a:xfrm>
            <a:prstGeom prst="rect">
              <a:avLst/>
            </a:prstGeom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35CD170E-B8F2-4B88-AB45-16437060078A}"/>
              </a:ext>
            </a:extLst>
          </p:cNvPr>
          <p:cNvGrpSpPr/>
          <p:nvPr/>
        </p:nvGrpSpPr>
        <p:grpSpPr>
          <a:xfrm>
            <a:off x="5137402" y="1168122"/>
            <a:ext cx="914400" cy="914400"/>
            <a:chOff x="5726543" y="2598967"/>
            <a:chExt cx="914400" cy="914400"/>
          </a:xfrm>
          <a:solidFill>
            <a:srgbClr val="689F38"/>
          </a:solidFill>
        </p:grpSpPr>
        <p:pic>
          <p:nvPicPr>
            <p:cNvPr id="13" name="Grafik 12" descr="Warnung">
              <a:extLst>
                <a:ext uri="{FF2B5EF4-FFF2-40B4-BE49-F238E27FC236}">
                  <a16:creationId xmlns:a16="http://schemas.microsoft.com/office/drawing/2014/main" id="{CAEC88B8-F1F3-416B-95D6-C6E50651B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20047" y="2886812"/>
              <a:ext cx="327392" cy="327392"/>
            </a:xfrm>
            <a:prstGeom prst="rect">
              <a:avLst/>
            </a:prstGeom>
          </p:spPr>
        </p:pic>
        <p:pic>
          <p:nvPicPr>
            <p:cNvPr id="27" name="Grafik 26" descr="Smartphone">
              <a:extLst>
                <a:ext uri="{FF2B5EF4-FFF2-40B4-BE49-F238E27FC236}">
                  <a16:creationId xmlns:a16="http://schemas.microsoft.com/office/drawing/2014/main" id="{1368C7DF-6D81-4D56-87FD-5C19988B4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26543" y="2598967"/>
              <a:ext cx="914400" cy="914400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F9D3FCB1-084A-45B0-93F3-02C2A7BF08B6}"/>
              </a:ext>
            </a:extLst>
          </p:cNvPr>
          <p:cNvGrpSpPr/>
          <p:nvPr/>
        </p:nvGrpSpPr>
        <p:grpSpPr>
          <a:xfrm>
            <a:off x="5617362" y="1173310"/>
            <a:ext cx="914400" cy="914400"/>
            <a:chOff x="5904140" y="3908724"/>
            <a:chExt cx="914400" cy="914400"/>
          </a:xfrm>
          <a:solidFill>
            <a:srgbClr val="689F38"/>
          </a:solidFill>
        </p:grpSpPr>
        <p:pic>
          <p:nvPicPr>
            <p:cNvPr id="22" name="Grafik 21" descr="Fernglas">
              <a:extLst>
                <a:ext uri="{FF2B5EF4-FFF2-40B4-BE49-F238E27FC236}">
                  <a16:creationId xmlns:a16="http://schemas.microsoft.com/office/drawing/2014/main" id="{EE3F6FBB-475E-46D7-B9E9-6BF6D928E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167044" y="4170682"/>
              <a:ext cx="390484" cy="390484"/>
            </a:xfrm>
            <a:prstGeom prst="rect">
              <a:avLst/>
            </a:prstGeom>
          </p:spPr>
        </p:pic>
        <p:pic>
          <p:nvPicPr>
            <p:cNvPr id="29" name="Grafik 28" descr="Smartphone">
              <a:extLst>
                <a:ext uri="{FF2B5EF4-FFF2-40B4-BE49-F238E27FC236}">
                  <a16:creationId xmlns:a16="http://schemas.microsoft.com/office/drawing/2014/main" id="{C322FF31-8B9C-479B-A46E-421A8A73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04140" y="3908724"/>
              <a:ext cx="914400" cy="914400"/>
            </a:xfrm>
            <a:prstGeom prst="rect">
              <a:avLst/>
            </a:prstGeom>
          </p:spPr>
        </p:pic>
      </p:grpSp>
      <p:pic>
        <p:nvPicPr>
          <p:cNvPr id="14" name="Grafik 13" descr="Laptop">
            <a:extLst>
              <a:ext uri="{FF2B5EF4-FFF2-40B4-BE49-F238E27FC236}">
                <a16:creationId xmlns:a16="http://schemas.microsoft.com/office/drawing/2014/main" id="{37789CC9-082A-49E0-AC05-CC902A485B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17586" y="2330538"/>
            <a:ext cx="1181163" cy="1181163"/>
          </a:xfrm>
          <a:prstGeom prst="rect">
            <a:avLst/>
          </a:prstGeom>
        </p:spPr>
      </p:pic>
      <p:pic>
        <p:nvPicPr>
          <p:cNvPr id="41" name="Grafik 40" descr="Karte mit Ortsmarkierung">
            <a:extLst>
              <a:ext uri="{FF2B5EF4-FFF2-40B4-BE49-F238E27FC236}">
                <a16:creationId xmlns:a16="http://schemas.microsoft.com/office/drawing/2014/main" id="{7E8E2162-AEE9-4C8A-A027-3FCD86649CE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845490" y="2297028"/>
            <a:ext cx="495229" cy="495229"/>
          </a:xfrm>
          <a:prstGeom prst="rect">
            <a:avLst/>
          </a:prstGeom>
        </p:spPr>
      </p:pic>
      <p:pic>
        <p:nvPicPr>
          <p:cNvPr id="18" name="Grafik 17" descr="Messgerät">
            <a:extLst>
              <a:ext uri="{FF2B5EF4-FFF2-40B4-BE49-F238E27FC236}">
                <a16:creationId xmlns:a16="http://schemas.microsoft.com/office/drawing/2014/main" id="{3EEC997E-EFA8-4CE9-9A5A-4EC51CC8324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67968" y="3050465"/>
            <a:ext cx="468219" cy="46821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191A575-D7B8-4CF9-9699-639E19630EE3}"/>
              </a:ext>
            </a:extLst>
          </p:cNvPr>
          <p:cNvSpPr/>
          <p:nvPr/>
        </p:nvSpPr>
        <p:spPr>
          <a:xfrm>
            <a:off x="2400065" y="1008699"/>
            <a:ext cx="4125779" cy="3772852"/>
          </a:xfrm>
          <a:prstGeom prst="rect">
            <a:avLst/>
          </a:prstGeom>
          <a:noFill/>
          <a:ln>
            <a:solidFill>
              <a:srgbClr val="999999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08E5BCE9-1226-4D82-9D38-C775F09CD0BE}"/>
              </a:ext>
            </a:extLst>
          </p:cNvPr>
          <p:cNvCxnSpPr>
            <a:cxnSpLocks/>
          </p:cNvCxnSpPr>
          <p:nvPr/>
        </p:nvCxnSpPr>
        <p:spPr>
          <a:xfrm>
            <a:off x="1735351" y="2845171"/>
            <a:ext cx="1095313" cy="0"/>
          </a:xfrm>
          <a:prstGeom prst="straightConnector1">
            <a:avLst/>
          </a:prstGeom>
          <a:ln w="57150">
            <a:solidFill>
              <a:srgbClr val="99999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911C5EE3-B2A0-4CF1-B873-E0C2DAD1B360}"/>
              </a:ext>
            </a:extLst>
          </p:cNvPr>
          <p:cNvCxnSpPr>
            <a:cxnSpLocks/>
          </p:cNvCxnSpPr>
          <p:nvPr/>
        </p:nvCxnSpPr>
        <p:spPr>
          <a:xfrm flipH="1">
            <a:off x="1735351" y="3002200"/>
            <a:ext cx="1007696" cy="0"/>
          </a:xfrm>
          <a:prstGeom prst="straightConnector1">
            <a:avLst/>
          </a:prstGeom>
          <a:ln w="57150">
            <a:solidFill>
              <a:srgbClr val="99999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7" name="Grafik 46" descr="Kreisdiagramm">
            <a:extLst>
              <a:ext uri="{FF2B5EF4-FFF2-40B4-BE49-F238E27FC236}">
                <a16:creationId xmlns:a16="http://schemas.microsoft.com/office/drawing/2014/main" id="{945BE999-0F3A-4512-ABB0-5CCBC17D71D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859317" y="3486329"/>
            <a:ext cx="479771" cy="478174"/>
          </a:xfrm>
          <a:prstGeom prst="rect">
            <a:avLst/>
          </a:prstGeom>
        </p:spPr>
      </p:pic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1357781C-C4AE-4EB9-BE51-DA931A0138F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348196" y="1641443"/>
            <a:ext cx="722957" cy="0"/>
          </a:xfrm>
          <a:prstGeom prst="straightConnector1">
            <a:avLst/>
          </a:prstGeom>
          <a:ln w="57150">
            <a:solidFill>
              <a:srgbClr val="999999"/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9" name="Grafik 68" descr="Gruppe von Personen">
            <a:extLst>
              <a:ext uri="{FF2B5EF4-FFF2-40B4-BE49-F238E27FC236}">
                <a16:creationId xmlns:a16="http://schemas.microsoft.com/office/drawing/2014/main" id="{705A504F-AA88-49FD-A554-1A763D6EABB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133639" y="2582498"/>
            <a:ext cx="1809873" cy="1809873"/>
          </a:xfrm>
          <a:prstGeom prst="rect">
            <a:avLst/>
          </a:prstGeom>
        </p:spPr>
      </p:pic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4FF57DEA-34C1-4F1F-BF6E-C9F8E204996F}"/>
              </a:ext>
            </a:extLst>
          </p:cNvPr>
          <p:cNvGrpSpPr/>
          <p:nvPr/>
        </p:nvGrpSpPr>
        <p:grpSpPr>
          <a:xfrm>
            <a:off x="5071261" y="3180624"/>
            <a:ext cx="914400" cy="914400"/>
            <a:chOff x="4893496" y="3220037"/>
            <a:chExt cx="914400" cy="914400"/>
          </a:xfrm>
          <a:solidFill>
            <a:srgbClr val="689F38"/>
          </a:solidFill>
        </p:grpSpPr>
        <p:pic>
          <p:nvPicPr>
            <p:cNvPr id="71" name="Grafik 70" descr="Unterhaltung">
              <a:extLst>
                <a:ext uri="{FF2B5EF4-FFF2-40B4-BE49-F238E27FC236}">
                  <a16:creationId xmlns:a16="http://schemas.microsoft.com/office/drawing/2014/main" id="{E09AE101-D4FE-44BC-9554-9B1318D93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5190645" y="3330169"/>
              <a:ext cx="320101" cy="320101"/>
            </a:xfrm>
            <a:prstGeom prst="rect">
              <a:avLst/>
            </a:prstGeom>
          </p:spPr>
        </p:pic>
        <p:pic>
          <p:nvPicPr>
            <p:cNvPr id="72" name="Grafik 71" descr="Roboter">
              <a:extLst>
                <a:ext uri="{FF2B5EF4-FFF2-40B4-BE49-F238E27FC236}">
                  <a16:creationId xmlns:a16="http://schemas.microsoft.com/office/drawing/2014/main" id="{1DA3AD91-D0F1-4920-801E-A20126F47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5120152" y="3526848"/>
              <a:ext cx="461088" cy="461088"/>
            </a:xfrm>
            <a:prstGeom prst="rect">
              <a:avLst/>
            </a:prstGeom>
          </p:spPr>
        </p:pic>
        <p:pic>
          <p:nvPicPr>
            <p:cNvPr id="73" name="Grafik 72" descr="Smartphone">
              <a:extLst>
                <a:ext uri="{FF2B5EF4-FFF2-40B4-BE49-F238E27FC236}">
                  <a16:creationId xmlns:a16="http://schemas.microsoft.com/office/drawing/2014/main" id="{8660AE1B-1530-4328-B065-954DE26C4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93496" y="3220037"/>
              <a:ext cx="914400" cy="914400"/>
            </a:xfrm>
            <a:prstGeom prst="rect">
              <a:avLst/>
            </a:prstGeom>
          </p:spPr>
        </p:pic>
      </p:grp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181F92BA-BCE9-48CA-8C51-7B72967AC901}"/>
              </a:ext>
            </a:extLst>
          </p:cNvPr>
          <p:cNvCxnSpPr>
            <a:cxnSpLocks/>
            <a:endCxn id="108" idx="2"/>
          </p:cNvCxnSpPr>
          <p:nvPr/>
        </p:nvCxnSpPr>
        <p:spPr>
          <a:xfrm>
            <a:off x="5819889" y="3634004"/>
            <a:ext cx="1185928" cy="11459"/>
          </a:xfrm>
          <a:prstGeom prst="straightConnector1">
            <a:avLst/>
          </a:prstGeom>
          <a:ln w="57150">
            <a:solidFill>
              <a:srgbClr val="99999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5" name="Grafik 84">
            <a:extLst>
              <a:ext uri="{FF2B5EF4-FFF2-40B4-BE49-F238E27FC236}">
                <a16:creationId xmlns:a16="http://schemas.microsoft.com/office/drawing/2014/main" id="{54E8B40B-FCC4-4958-B9CA-A94B4752724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477131" y="1048540"/>
            <a:ext cx="717525" cy="717525"/>
          </a:xfrm>
          <a:prstGeom prst="rect">
            <a:avLst/>
          </a:prstGeom>
        </p:spPr>
      </p:pic>
      <p:cxnSp>
        <p:nvCxnSpPr>
          <p:cNvPr id="89" name="Gerade Verbindung mit Pfeil 88">
            <a:extLst>
              <a:ext uri="{FF2B5EF4-FFF2-40B4-BE49-F238E27FC236}">
                <a16:creationId xmlns:a16="http://schemas.microsoft.com/office/drawing/2014/main" id="{F5AB993B-891A-4707-8069-F2B672E3FDF6}"/>
              </a:ext>
            </a:extLst>
          </p:cNvPr>
          <p:cNvCxnSpPr>
            <a:cxnSpLocks/>
          </p:cNvCxnSpPr>
          <p:nvPr/>
        </p:nvCxnSpPr>
        <p:spPr>
          <a:xfrm flipV="1">
            <a:off x="3520096" y="1641445"/>
            <a:ext cx="1299411" cy="894592"/>
          </a:xfrm>
          <a:prstGeom prst="bentConnector3">
            <a:avLst>
              <a:gd name="adj1" fmla="val 265"/>
            </a:avLst>
          </a:prstGeom>
          <a:ln w="57150">
            <a:solidFill>
              <a:srgbClr val="999999"/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1" name="Gerade Verbindung mit Pfeil 88">
            <a:extLst>
              <a:ext uri="{FF2B5EF4-FFF2-40B4-BE49-F238E27FC236}">
                <a16:creationId xmlns:a16="http://schemas.microsoft.com/office/drawing/2014/main" id="{A7E03847-EED0-44C2-85ED-6257612356C0}"/>
              </a:ext>
            </a:extLst>
          </p:cNvPr>
          <p:cNvCxnSpPr>
            <a:cxnSpLocks/>
          </p:cNvCxnSpPr>
          <p:nvPr/>
        </p:nvCxnSpPr>
        <p:spPr>
          <a:xfrm>
            <a:off x="3584121" y="3285801"/>
            <a:ext cx="1634150" cy="337002"/>
          </a:xfrm>
          <a:prstGeom prst="bentConnector3">
            <a:avLst>
              <a:gd name="adj1" fmla="val -321"/>
            </a:avLst>
          </a:prstGeom>
          <a:ln w="57150">
            <a:solidFill>
              <a:srgbClr val="999999"/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8" name="Ellipse 107">
            <a:extLst>
              <a:ext uri="{FF2B5EF4-FFF2-40B4-BE49-F238E27FC236}">
                <a16:creationId xmlns:a16="http://schemas.microsoft.com/office/drawing/2014/main" id="{4C9535C8-7FFB-478A-9967-58FB8A8A3EC6}"/>
              </a:ext>
            </a:extLst>
          </p:cNvPr>
          <p:cNvSpPr/>
          <p:nvPr/>
        </p:nvSpPr>
        <p:spPr>
          <a:xfrm>
            <a:off x="7005817" y="2478023"/>
            <a:ext cx="2065517" cy="2334880"/>
          </a:xfrm>
          <a:prstGeom prst="ellipse">
            <a:avLst/>
          </a:prstGeom>
          <a:noFill/>
          <a:ln>
            <a:solidFill>
              <a:srgbClr val="999999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00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F082F4-F2A1-4B5D-8E8F-4CA5FA12A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DRIVER+ Project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94D213-114E-4780-A784-2018F9BD5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81630BD-2A4D-4068-9500-F6B73FE1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Crowdtasker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0FBB8F-5DCD-43C2-AD45-75F00D1720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Structure and Workflow</a:t>
            </a:r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3A5F60FE-B7E3-420B-92F9-D28E0333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912020"/>
            <a:ext cx="7882811" cy="401761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EFC1911-CDFB-4417-BB5D-F23491141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119" y="43621"/>
            <a:ext cx="824637" cy="8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0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F082F4-F2A1-4B5D-8E8F-4CA5FA12A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DRIVER+ Project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94D213-114E-4780-A784-2018F9BD5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81630BD-2A4D-4068-9500-F6B73FE1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Crowdtasker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0FBB8F-5DCD-43C2-AD45-75F00D1720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Examples and Use Cases</a:t>
            </a:r>
            <a:r>
              <a:rPr lang="en-AU" dirty="0"/>
              <a:t> – Part 1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A64FB7E-451B-436B-988E-3D8C8F6A77D9}"/>
              </a:ext>
            </a:extLst>
          </p:cNvPr>
          <p:cNvGrpSpPr/>
          <p:nvPr/>
        </p:nvGrpSpPr>
        <p:grpSpPr>
          <a:xfrm>
            <a:off x="638792" y="1738941"/>
            <a:ext cx="914400" cy="914400"/>
            <a:chOff x="4922871" y="1456648"/>
            <a:chExt cx="914400" cy="914400"/>
          </a:xfrm>
          <a:solidFill>
            <a:srgbClr val="689F38"/>
          </a:solidFill>
        </p:grpSpPr>
        <p:pic>
          <p:nvPicPr>
            <p:cNvPr id="8" name="Grafik 7" descr="Smartphone">
              <a:extLst>
                <a:ext uri="{FF2B5EF4-FFF2-40B4-BE49-F238E27FC236}">
                  <a16:creationId xmlns:a16="http://schemas.microsoft.com/office/drawing/2014/main" id="{C0365B8C-FD71-419B-913F-6C329B5D2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22871" y="1456648"/>
              <a:ext cx="914400" cy="914400"/>
            </a:xfrm>
            <a:prstGeom prst="rect">
              <a:avLst/>
            </a:prstGeom>
          </p:spPr>
        </p:pic>
        <p:pic>
          <p:nvPicPr>
            <p:cNvPr id="9" name="Grafik 8" descr="Prüfliste">
              <a:extLst>
                <a:ext uri="{FF2B5EF4-FFF2-40B4-BE49-F238E27FC236}">
                  <a16:creationId xmlns:a16="http://schemas.microsoft.com/office/drawing/2014/main" id="{0FCB7E46-4C20-44FC-B465-44C96D710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53700" y="1689602"/>
              <a:ext cx="452741" cy="452741"/>
            </a:xfrm>
            <a:prstGeom prst="rect">
              <a:avLst/>
            </a:prstGeom>
          </p:spPr>
        </p:pic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CBEA5189-5818-4F97-A2CC-91833EC1FD69}"/>
              </a:ext>
            </a:extLst>
          </p:cNvPr>
          <p:cNvSpPr txBox="1"/>
          <p:nvPr/>
        </p:nvSpPr>
        <p:spPr>
          <a:xfrm>
            <a:off x="1553193" y="1605391"/>
            <a:ext cx="279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 main street blocked around BORG </a:t>
            </a:r>
            <a:r>
              <a:rPr lang="en-US" dirty="0" err="1"/>
              <a:t>Eisenerz</a:t>
            </a:r>
            <a:r>
              <a:rPr lang="en-US" dirty="0"/>
              <a:t>?</a:t>
            </a:r>
          </a:p>
          <a:p>
            <a:r>
              <a:rPr lang="en-US" dirty="0"/>
              <a:t>If yes, send a picture of the blockage.</a:t>
            </a:r>
            <a:endParaRPr lang="en-GB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9E4BB5C-5AE5-4035-AE26-E7620E0E8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6844" y="0"/>
            <a:ext cx="4937156" cy="5143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7D6D077-A894-4922-8A4D-7553BEE201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8119" y="43621"/>
            <a:ext cx="824637" cy="8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1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98C6CA3-16B6-4066-A162-C41BAE8E59BD}"/>
              </a:ext>
            </a:extLst>
          </p:cNvPr>
          <p:cNvGrpSpPr/>
          <p:nvPr/>
        </p:nvGrpSpPr>
        <p:grpSpPr>
          <a:xfrm>
            <a:off x="638792" y="1737909"/>
            <a:ext cx="914400" cy="914400"/>
            <a:chOff x="5726543" y="2598967"/>
            <a:chExt cx="914400" cy="914400"/>
          </a:xfrm>
          <a:solidFill>
            <a:srgbClr val="689F38"/>
          </a:solidFill>
        </p:grpSpPr>
        <p:pic>
          <p:nvPicPr>
            <p:cNvPr id="13" name="Grafik 12" descr="Warnung">
              <a:extLst>
                <a:ext uri="{FF2B5EF4-FFF2-40B4-BE49-F238E27FC236}">
                  <a16:creationId xmlns:a16="http://schemas.microsoft.com/office/drawing/2014/main" id="{DF284117-BA5B-4967-A30E-AFE0D7894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0047" y="2886812"/>
              <a:ext cx="327392" cy="327392"/>
            </a:xfrm>
            <a:prstGeom prst="rect">
              <a:avLst/>
            </a:prstGeom>
          </p:spPr>
        </p:pic>
        <p:pic>
          <p:nvPicPr>
            <p:cNvPr id="15" name="Grafik 14" descr="Smartphone">
              <a:extLst>
                <a:ext uri="{FF2B5EF4-FFF2-40B4-BE49-F238E27FC236}">
                  <a16:creationId xmlns:a16="http://schemas.microsoft.com/office/drawing/2014/main" id="{00B54213-B644-4821-9BCA-9DEBAC8A0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26543" y="2598967"/>
              <a:ext cx="914400" cy="914400"/>
            </a:xfrm>
            <a:prstGeom prst="rect">
              <a:avLst/>
            </a:prstGeom>
          </p:spPr>
        </p:pic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F082F4-F2A1-4B5D-8E8F-4CA5FA12A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DRIVER+ Project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94D213-114E-4780-A784-2018F9BD5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81630BD-2A4D-4068-9500-F6B73FE1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Crowdtasker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0FBB8F-5DCD-43C2-AD45-75F00D1720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Examples and Use Cases</a:t>
            </a:r>
            <a:r>
              <a:rPr lang="en-AU" dirty="0"/>
              <a:t> – Part 2</a:t>
            </a:r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BEA5189-5818-4F97-A2CC-91833EC1FD69}"/>
              </a:ext>
            </a:extLst>
          </p:cNvPr>
          <p:cNvSpPr txBox="1"/>
          <p:nvPr/>
        </p:nvSpPr>
        <p:spPr>
          <a:xfrm>
            <a:off x="1553193" y="1605391"/>
            <a:ext cx="2790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Danger of landslide around </a:t>
            </a:r>
            <a:r>
              <a:rPr lang="en-US" dirty="0" err="1"/>
              <a:t>Veiglwiese</a:t>
            </a:r>
            <a:r>
              <a:rPr lang="en-US" dirty="0"/>
              <a:t>, leave area immediately. Move towards main street, gather at </a:t>
            </a:r>
            <a:r>
              <a:rPr lang="en-US" dirty="0" err="1"/>
              <a:t>Seniorenzentrum</a:t>
            </a:r>
            <a:r>
              <a:rPr lang="en-US" dirty="0"/>
              <a:t> </a:t>
            </a:r>
            <a:r>
              <a:rPr lang="en-US" dirty="0" err="1"/>
              <a:t>Eisenerz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9E4BB5C-5AE5-4035-AE26-E7620E0E8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1618" y="0"/>
            <a:ext cx="4782382" cy="5143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7D6D077-A894-4922-8A4D-7553BEE201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8119" y="43621"/>
            <a:ext cx="824637" cy="8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8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B1220A5-B7ED-4976-9DA5-6F69511AF87D}"/>
              </a:ext>
            </a:extLst>
          </p:cNvPr>
          <p:cNvGrpSpPr/>
          <p:nvPr/>
        </p:nvGrpSpPr>
        <p:grpSpPr>
          <a:xfrm>
            <a:off x="638792" y="1737909"/>
            <a:ext cx="914400" cy="914400"/>
            <a:chOff x="5904140" y="3908724"/>
            <a:chExt cx="914400" cy="914400"/>
          </a:xfrm>
          <a:solidFill>
            <a:srgbClr val="689F38"/>
          </a:solidFill>
        </p:grpSpPr>
        <p:pic>
          <p:nvPicPr>
            <p:cNvPr id="17" name="Grafik 16" descr="Fernglas">
              <a:extLst>
                <a:ext uri="{FF2B5EF4-FFF2-40B4-BE49-F238E27FC236}">
                  <a16:creationId xmlns:a16="http://schemas.microsoft.com/office/drawing/2014/main" id="{A77A0B8F-6C1E-4DF7-8880-E0178A107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67044" y="4170682"/>
              <a:ext cx="390484" cy="390484"/>
            </a:xfrm>
            <a:prstGeom prst="rect">
              <a:avLst/>
            </a:prstGeom>
          </p:spPr>
        </p:pic>
        <p:pic>
          <p:nvPicPr>
            <p:cNvPr id="18" name="Grafik 17" descr="Smartphone">
              <a:extLst>
                <a:ext uri="{FF2B5EF4-FFF2-40B4-BE49-F238E27FC236}">
                  <a16:creationId xmlns:a16="http://schemas.microsoft.com/office/drawing/2014/main" id="{1618F11D-B081-4A00-A495-066DA7153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04140" y="3908724"/>
              <a:ext cx="914400" cy="914400"/>
            </a:xfrm>
            <a:prstGeom prst="rect">
              <a:avLst/>
            </a:prstGeom>
          </p:spPr>
        </p:pic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F082F4-F2A1-4B5D-8E8F-4CA5FA12A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DRIVER+ Project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94D213-114E-4780-A784-2018F9BD5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81630BD-2A4D-4068-9500-F6B73FE1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Crowdtasker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0FBB8F-5DCD-43C2-AD45-75F00D1720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Examples and Use Cases</a:t>
            </a:r>
            <a:r>
              <a:rPr lang="en-AU" dirty="0"/>
              <a:t> – Part 3</a:t>
            </a:r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BEA5189-5818-4F97-A2CC-91833EC1FD69}"/>
              </a:ext>
            </a:extLst>
          </p:cNvPr>
          <p:cNvSpPr txBox="1"/>
          <p:nvPr/>
        </p:nvSpPr>
        <p:spPr>
          <a:xfrm>
            <a:off x="1553193" y="1605391"/>
            <a:ext cx="279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population submits reports about streets they have cleared themselves or worsening weather.</a:t>
            </a:r>
            <a:endParaRPr lang="en-GB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9E4BB5C-5AE5-4035-AE26-E7620E0E8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1825" y="0"/>
            <a:ext cx="4647623" cy="5143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7D6D077-A894-4922-8A4D-7553BEE201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8119" y="43621"/>
            <a:ext cx="824637" cy="8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9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F15CC30-8E8E-42C8-82F7-810CFCC82597}"/>
              </a:ext>
            </a:extLst>
          </p:cNvPr>
          <p:cNvGrpSpPr/>
          <p:nvPr/>
        </p:nvGrpSpPr>
        <p:grpSpPr>
          <a:xfrm>
            <a:off x="638793" y="1737909"/>
            <a:ext cx="914400" cy="914400"/>
            <a:chOff x="4893496" y="3220037"/>
            <a:chExt cx="914400" cy="914400"/>
          </a:xfrm>
          <a:solidFill>
            <a:srgbClr val="689F38"/>
          </a:solidFill>
        </p:grpSpPr>
        <p:pic>
          <p:nvPicPr>
            <p:cNvPr id="13" name="Grafik 12" descr="Unterhaltung">
              <a:extLst>
                <a:ext uri="{FF2B5EF4-FFF2-40B4-BE49-F238E27FC236}">
                  <a16:creationId xmlns:a16="http://schemas.microsoft.com/office/drawing/2014/main" id="{506E4850-5807-45C3-ADA7-6AD9563CB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90645" y="3330169"/>
              <a:ext cx="320101" cy="320101"/>
            </a:xfrm>
            <a:prstGeom prst="rect">
              <a:avLst/>
            </a:prstGeom>
          </p:spPr>
        </p:pic>
        <p:pic>
          <p:nvPicPr>
            <p:cNvPr id="15" name="Grafik 14" descr="Roboter">
              <a:extLst>
                <a:ext uri="{FF2B5EF4-FFF2-40B4-BE49-F238E27FC236}">
                  <a16:creationId xmlns:a16="http://schemas.microsoft.com/office/drawing/2014/main" id="{9C65C876-04DF-4937-8A94-ED03F0B85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20152" y="3526848"/>
              <a:ext cx="461088" cy="461088"/>
            </a:xfrm>
            <a:prstGeom prst="rect">
              <a:avLst/>
            </a:prstGeom>
          </p:spPr>
        </p:pic>
        <p:pic>
          <p:nvPicPr>
            <p:cNvPr id="19" name="Grafik 18" descr="Smartphone">
              <a:extLst>
                <a:ext uri="{FF2B5EF4-FFF2-40B4-BE49-F238E27FC236}">
                  <a16:creationId xmlns:a16="http://schemas.microsoft.com/office/drawing/2014/main" id="{8719ECA3-9C8F-4535-BE7D-E41E0A89B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93496" y="3220037"/>
              <a:ext cx="914400" cy="914400"/>
            </a:xfrm>
            <a:prstGeom prst="rect">
              <a:avLst/>
            </a:prstGeom>
          </p:spPr>
        </p:pic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F082F4-F2A1-4B5D-8E8F-4CA5FA12A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DRIVER+ Project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94D213-114E-4780-A784-2018F9BD5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81630BD-2A4D-4068-9500-F6B73FE1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Crowdtasker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0FBB8F-5DCD-43C2-AD45-75F00D1720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Examples and Use Cases</a:t>
            </a:r>
            <a:r>
              <a:rPr lang="en-AU" dirty="0"/>
              <a:t> – Part 4</a:t>
            </a:r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BEA5189-5818-4F97-A2CC-91833EC1FD69}"/>
              </a:ext>
            </a:extLst>
          </p:cNvPr>
          <p:cNvSpPr txBox="1"/>
          <p:nvPr/>
        </p:nvSpPr>
        <p:spPr>
          <a:xfrm>
            <a:off x="1553193" y="1605391"/>
            <a:ext cx="2721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a direct channel to self-organized efforts of the local population that are targeting larger issues, such as clearing the main square or roads.</a:t>
            </a:r>
            <a:endParaRPr lang="en-GB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9E4BB5C-5AE5-4035-AE26-E7620E0E8D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4587" y="761517"/>
            <a:ext cx="4944862" cy="34885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7D6D077-A894-4922-8A4D-7553BEE201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8119" y="43621"/>
            <a:ext cx="824637" cy="8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923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59E96BE1366749B5994691468FA9F5" ma:contentTypeVersion="4" ma:contentTypeDescription="Crée un document." ma:contentTypeScope="" ma:versionID="40ea3e8d5636641d38fa57a7da6b507a">
  <xsd:schema xmlns:xsd="http://www.w3.org/2001/XMLSchema" xmlns:xs="http://www.w3.org/2001/XMLSchema" xmlns:p="http://schemas.microsoft.com/office/2006/metadata/properties" xmlns:ns2="bb180c85-76f3-48e0-b328-7ffec8745cdb" xmlns:ns3="9107859c-f784-45d5-9a48-227635d9abf6" targetNamespace="http://schemas.microsoft.com/office/2006/metadata/properties" ma:root="true" ma:fieldsID="5d50e433d07bde74c824e23b407a3a60" ns2:_="" ns3:_="">
    <xsd:import namespace="bb180c85-76f3-48e0-b328-7ffec8745cdb"/>
    <xsd:import namespace="9107859c-f784-45d5-9a48-227635d9a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80c85-76f3-48e0-b328-7ffec8745c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7859c-f784-45d5-9a48-227635d9a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4B135B-4F18-4F96-96F4-A3CCFF43195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b180c85-76f3-48e0-b328-7ffec8745cdb"/>
    <ds:schemaRef ds:uri="http://schemas.microsoft.com/office/2006/documentManagement/types"/>
    <ds:schemaRef ds:uri="http://schemas.microsoft.com/office/infopath/2007/PartnerControls"/>
    <ds:schemaRef ds:uri="9107859c-f784-45d5-9a48-227635d9abf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90533D-04C4-4C97-9695-2E7EB3EEE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180c85-76f3-48e0-b328-7ffec8745cdb"/>
    <ds:schemaRef ds:uri="9107859c-f784-45d5-9a48-227635d9ab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E3DEEA-672F-4F71-872D-DCF3BDC693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Bildschirmpräsentation (16:9)</PresentationFormat>
  <Paragraphs>61</Paragraphs>
  <Slides>11</Slides>
  <Notes>10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Avenir Book</vt:lpstr>
      <vt:lpstr>Brandon Text Medium</vt:lpstr>
      <vt:lpstr>Calibri</vt:lpstr>
      <vt:lpstr>Tahoma</vt:lpstr>
      <vt:lpstr>Thème Office</vt:lpstr>
      <vt:lpstr>Crowdtasker</vt:lpstr>
      <vt:lpstr>Crowdtasker</vt:lpstr>
      <vt:lpstr>Crowdtasker</vt:lpstr>
      <vt:lpstr>Crowdtasker</vt:lpstr>
      <vt:lpstr>Crowdtasker</vt:lpstr>
      <vt:lpstr>Crowdtasker</vt:lpstr>
      <vt:lpstr>Crowdtasker</vt:lpstr>
      <vt:lpstr>Crowdtasker</vt:lpstr>
      <vt:lpstr>Crowdtasker</vt:lpstr>
      <vt:lpstr>PowerPoint-Präsentation</vt:lpstr>
      <vt:lpstr>Crowdtasker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Rikka</dc:creator>
  <cp:lastModifiedBy>Sippl Sebastian</cp:lastModifiedBy>
  <cp:revision>513</cp:revision>
  <cp:lastPrinted>2017-09-05T06:36:20Z</cp:lastPrinted>
  <dcterms:created xsi:type="dcterms:W3CDTF">2015-10-12T13:00:17Z</dcterms:created>
  <dcterms:modified xsi:type="dcterms:W3CDTF">2019-06-13T10:54:10Z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0x0101002559E96BE1366749B5994691468FA9F5</vt:lpwstr>
  </property>
</Properties>
</file>