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wmv" ContentType="video/unknown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6"/>
  </p:notesMasterIdLst>
  <p:sldIdLst>
    <p:sldId id="270" r:id="rId5"/>
    <p:sldId id="328" r:id="rId6"/>
    <p:sldId id="334" r:id="rId7"/>
    <p:sldId id="338" r:id="rId8"/>
    <p:sldId id="337" r:id="rId9"/>
    <p:sldId id="342" r:id="rId10"/>
    <p:sldId id="343" r:id="rId11"/>
    <p:sldId id="340" r:id="rId12"/>
    <p:sldId id="341" r:id="rId13"/>
    <p:sldId id="335" r:id="rId14"/>
    <p:sldId id="272" r:id="rId15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eidhardt, Eric" initials="NE" lastIdx="6" clrIdx="0"/>
  <p:cmAuthor id="1" name="Bähr, Sandra" initials="BS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B329"/>
    <a:srgbClr val="595959"/>
    <a:srgbClr val="00497E"/>
    <a:srgbClr val="282829"/>
    <a:srgbClr val="053451"/>
    <a:srgbClr val="9C9E9F"/>
    <a:srgbClr val="1F497E"/>
    <a:srgbClr val="0F497E"/>
    <a:srgbClr val="FFC71E"/>
    <a:srgbClr val="FFCD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613"/>
    <p:restoredTop sz="82823" autoAdjust="0"/>
  </p:normalViewPr>
  <p:slideViewPr>
    <p:cSldViewPr snapToGrid="0" snapToObjects="1">
      <p:cViewPr>
        <p:scale>
          <a:sx n="125" d="100"/>
          <a:sy n="125" d="100"/>
        </p:scale>
        <p:origin x="-1140" y="-462"/>
      </p:cViewPr>
      <p:guideLst>
        <p:guide orient="horz" pos="1620"/>
        <p:guide orient="horz" pos="612"/>
        <p:guide orient="horz" pos="2863"/>
        <p:guide orient="horz" pos="838"/>
        <p:guide pos="2880"/>
        <p:guide pos="2064"/>
        <p:guide pos="316"/>
        <p:guide pos="544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078DE0-66A5-4E4A-9D30-F8DC716EDDA4}" type="doc">
      <dgm:prSet loTypeId="urn:microsoft.com/office/officeart/2005/8/layout/chevron1" loCatId="process" qsTypeId="urn:microsoft.com/office/officeart/2005/8/quickstyle/simple1" qsCatId="simple" csTypeId="urn:microsoft.com/office/officeart/2005/8/colors/accent1_3" csCatId="accent1" phldr="1"/>
      <dgm:spPr/>
    </dgm:pt>
    <dgm:pt modelId="{D3F6281B-01DD-454C-9B05-06559C2074B2}">
      <dgm:prSet phldrT="[Text]" custT="1"/>
      <dgm:spPr>
        <a:solidFill>
          <a:srgbClr val="FFC000"/>
        </a:solidFill>
      </dgm:spPr>
      <dgm:t>
        <a:bodyPr/>
        <a:lstStyle/>
        <a:p>
          <a:r>
            <a:rPr lang="de-DE" sz="1400" b="0" dirty="0" err="1" smtClean="0"/>
            <a:t>Activation</a:t>
          </a:r>
          <a:endParaRPr lang="de-DE" sz="1400" b="0" dirty="0"/>
        </a:p>
      </dgm:t>
    </dgm:pt>
    <dgm:pt modelId="{9DEFF521-2956-41BB-8494-C296197452B7}" type="parTrans" cxnId="{8347DD11-E4A7-46D5-8143-EF9A3715D030}">
      <dgm:prSet/>
      <dgm:spPr/>
      <dgm:t>
        <a:bodyPr/>
        <a:lstStyle/>
        <a:p>
          <a:endParaRPr lang="de-DE"/>
        </a:p>
      </dgm:t>
    </dgm:pt>
    <dgm:pt modelId="{E4D2A318-8E13-412D-BCDC-3C753431A68F}" type="sibTrans" cxnId="{8347DD11-E4A7-46D5-8143-EF9A3715D030}">
      <dgm:prSet/>
      <dgm:spPr/>
      <dgm:t>
        <a:bodyPr/>
        <a:lstStyle/>
        <a:p>
          <a:endParaRPr lang="de-DE"/>
        </a:p>
      </dgm:t>
    </dgm:pt>
    <dgm:pt modelId="{FF56D792-9071-4622-BA48-21D4E9622E9B}">
      <dgm:prSet phldrT="[Text]" custT="1"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r>
            <a:rPr lang="de-DE" sz="1400" b="0" dirty="0" smtClean="0"/>
            <a:t>Data </a:t>
          </a:r>
          <a:r>
            <a:rPr lang="de-DE" sz="1400" b="0" dirty="0" err="1" smtClean="0"/>
            <a:t>acquisition</a:t>
          </a:r>
          <a:endParaRPr lang="de-DE" sz="1400" b="0" dirty="0"/>
        </a:p>
      </dgm:t>
    </dgm:pt>
    <dgm:pt modelId="{AB020143-8C09-458D-B0D1-B65078B3CE52}" type="parTrans" cxnId="{A52D4964-FADD-4D59-8974-9FAEF82DFFFF}">
      <dgm:prSet/>
      <dgm:spPr/>
      <dgm:t>
        <a:bodyPr/>
        <a:lstStyle/>
        <a:p>
          <a:endParaRPr lang="de-DE"/>
        </a:p>
      </dgm:t>
    </dgm:pt>
    <dgm:pt modelId="{AE4E6748-EFEF-46F3-AA9C-1AA403C1011C}" type="sibTrans" cxnId="{A52D4964-FADD-4D59-8974-9FAEF82DFFFF}">
      <dgm:prSet/>
      <dgm:spPr/>
      <dgm:t>
        <a:bodyPr/>
        <a:lstStyle/>
        <a:p>
          <a:endParaRPr lang="de-DE"/>
        </a:p>
      </dgm:t>
    </dgm:pt>
    <dgm:pt modelId="{62EBF239-C1BC-4713-BE0C-4BD2015F8A1F}">
      <dgm:prSet phldrT="[Text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de-DE" sz="1400" b="0" dirty="0" smtClean="0"/>
            <a:t>Data </a:t>
          </a:r>
          <a:r>
            <a:rPr lang="de-DE" sz="1400" b="0" dirty="0" err="1" smtClean="0"/>
            <a:t>processing</a:t>
          </a:r>
          <a:endParaRPr lang="de-DE" sz="1400" b="0" dirty="0"/>
        </a:p>
      </dgm:t>
    </dgm:pt>
    <dgm:pt modelId="{8A2DD47E-C7C4-433F-947E-396E18F1C1F9}" type="parTrans" cxnId="{066A01AD-78AA-4510-89B4-111647CF4D56}">
      <dgm:prSet/>
      <dgm:spPr/>
      <dgm:t>
        <a:bodyPr/>
        <a:lstStyle/>
        <a:p>
          <a:endParaRPr lang="de-DE"/>
        </a:p>
      </dgm:t>
    </dgm:pt>
    <dgm:pt modelId="{F97EC489-576B-4AA5-BF41-BB4DC41BC44F}" type="sibTrans" cxnId="{066A01AD-78AA-4510-89B4-111647CF4D56}">
      <dgm:prSet/>
      <dgm:spPr/>
      <dgm:t>
        <a:bodyPr/>
        <a:lstStyle/>
        <a:p>
          <a:endParaRPr lang="de-DE"/>
        </a:p>
      </dgm:t>
    </dgm:pt>
    <dgm:pt modelId="{E8299361-3209-40F0-851A-6C47DD5ED9E5}">
      <dgm:prSet phldrT="[Text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de-DE" sz="1400" b="0" dirty="0" smtClean="0"/>
            <a:t>Data </a:t>
          </a:r>
          <a:r>
            <a:rPr lang="de-DE" sz="1400" b="0" dirty="0" err="1" smtClean="0"/>
            <a:t>analysis</a:t>
          </a:r>
          <a:endParaRPr lang="de-DE" sz="1400" b="0" dirty="0"/>
        </a:p>
      </dgm:t>
    </dgm:pt>
    <dgm:pt modelId="{76EE628E-9E4B-4FF0-BBE2-2A9D438BE9D0}" type="parTrans" cxnId="{74BAAFC9-BBBA-45E7-AD80-1D7C46133A3F}">
      <dgm:prSet/>
      <dgm:spPr/>
      <dgm:t>
        <a:bodyPr/>
        <a:lstStyle/>
        <a:p>
          <a:endParaRPr lang="de-DE"/>
        </a:p>
      </dgm:t>
    </dgm:pt>
    <dgm:pt modelId="{4F899C96-7D10-4766-900F-550708CA39E4}" type="sibTrans" cxnId="{74BAAFC9-BBBA-45E7-AD80-1D7C46133A3F}">
      <dgm:prSet/>
      <dgm:spPr/>
      <dgm:t>
        <a:bodyPr/>
        <a:lstStyle/>
        <a:p>
          <a:endParaRPr lang="de-DE"/>
        </a:p>
      </dgm:t>
    </dgm:pt>
    <dgm:pt modelId="{4A9A81E4-52D4-4CCF-B133-DFAFBF4D3DAD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pPr marL="0" indent="0"/>
          <a:r>
            <a:rPr lang="de-DE" sz="1400" b="0" dirty="0" err="1" smtClean="0"/>
            <a:t>Product</a:t>
          </a:r>
          <a:r>
            <a:rPr lang="de-DE" sz="1400" b="0" dirty="0" smtClean="0"/>
            <a:t> </a:t>
          </a:r>
          <a:r>
            <a:rPr lang="de-DE" sz="1400" b="0" dirty="0" err="1" smtClean="0"/>
            <a:t>generation</a:t>
          </a:r>
          <a:r>
            <a:rPr lang="de-DE" sz="1400" b="0" dirty="0" smtClean="0"/>
            <a:t> &amp; </a:t>
          </a:r>
          <a:r>
            <a:rPr lang="de-DE" sz="1400" b="0" dirty="0" err="1" smtClean="0"/>
            <a:t>dissemination</a:t>
          </a:r>
          <a:endParaRPr lang="de-DE" sz="1400" b="0" dirty="0"/>
        </a:p>
      </dgm:t>
    </dgm:pt>
    <dgm:pt modelId="{85F50C65-757C-4D29-91EC-B516D3517F83}" type="parTrans" cxnId="{B5254588-0590-433D-8516-9AA708D0598E}">
      <dgm:prSet/>
      <dgm:spPr/>
      <dgm:t>
        <a:bodyPr/>
        <a:lstStyle/>
        <a:p>
          <a:endParaRPr lang="de-DE"/>
        </a:p>
      </dgm:t>
    </dgm:pt>
    <dgm:pt modelId="{96086DBB-8AC8-42F1-B234-97F703CE3C5B}" type="sibTrans" cxnId="{B5254588-0590-433D-8516-9AA708D0598E}">
      <dgm:prSet/>
      <dgm:spPr/>
      <dgm:t>
        <a:bodyPr/>
        <a:lstStyle/>
        <a:p>
          <a:endParaRPr lang="de-DE"/>
        </a:p>
      </dgm:t>
    </dgm:pt>
    <dgm:pt modelId="{6BCECCF4-F762-4DB7-AC44-278BFB01DF4B}" type="pres">
      <dgm:prSet presAssocID="{B5078DE0-66A5-4E4A-9D30-F8DC716EDDA4}" presName="Name0" presStyleCnt="0">
        <dgm:presLayoutVars>
          <dgm:dir/>
          <dgm:animLvl val="lvl"/>
          <dgm:resizeHandles val="exact"/>
        </dgm:presLayoutVars>
      </dgm:prSet>
      <dgm:spPr/>
    </dgm:pt>
    <dgm:pt modelId="{BE24B3D8-9E89-4416-8EA5-0F9FBDB38B9C}" type="pres">
      <dgm:prSet presAssocID="{D3F6281B-01DD-454C-9B05-06559C2074B2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8F4D266-23FA-4C7D-9333-8B6ACB0D9640}" type="pres">
      <dgm:prSet presAssocID="{E4D2A318-8E13-412D-BCDC-3C753431A68F}" presName="parTxOnlySpace" presStyleCnt="0"/>
      <dgm:spPr/>
    </dgm:pt>
    <dgm:pt modelId="{CADF7F32-958A-4350-B146-4A24FCD4FE81}" type="pres">
      <dgm:prSet presAssocID="{FF56D792-9071-4622-BA48-21D4E9622E9B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47FD67D-D84A-44C1-98AF-8F2947DA6F20}" type="pres">
      <dgm:prSet presAssocID="{AE4E6748-EFEF-46F3-AA9C-1AA403C1011C}" presName="parTxOnlySpace" presStyleCnt="0"/>
      <dgm:spPr/>
    </dgm:pt>
    <dgm:pt modelId="{ED74E4CA-4049-4B17-B94F-F73536AD1E2A}" type="pres">
      <dgm:prSet presAssocID="{62EBF239-C1BC-4713-BE0C-4BD2015F8A1F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CE65479-02C0-4C77-8AA8-C5001523DCE9}" type="pres">
      <dgm:prSet presAssocID="{F97EC489-576B-4AA5-BF41-BB4DC41BC44F}" presName="parTxOnlySpace" presStyleCnt="0"/>
      <dgm:spPr/>
    </dgm:pt>
    <dgm:pt modelId="{127BF8E9-A8F5-4DB8-B4D1-A5BFACEDEB7D}" type="pres">
      <dgm:prSet presAssocID="{E8299361-3209-40F0-851A-6C47DD5ED9E5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186F1A8-84D9-4B9F-B11F-6B8DB0085DB3}" type="pres">
      <dgm:prSet presAssocID="{4F899C96-7D10-4766-900F-550708CA39E4}" presName="parTxOnlySpace" presStyleCnt="0"/>
      <dgm:spPr/>
    </dgm:pt>
    <dgm:pt modelId="{5A85CA99-6E64-4C5D-8E84-A9FE8AE1176F}" type="pres">
      <dgm:prSet presAssocID="{4A9A81E4-52D4-4CCF-B133-DFAFBF4D3DAD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DE6FFDD1-3FD5-4E0F-B209-187ED41D228D}" type="presOf" srcId="{62EBF239-C1BC-4713-BE0C-4BD2015F8A1F}" destId="{ED74E4CA-4049-4B17-B94F-F73536AD1E2A}" srcOrd="0" destOrd="0" presId="urn:microsoft.com/office/officeart/2005/8/layout/chevron1"/>
    <dgm:cxn modelId="{12F299DE-8BEC-4DC6-97A9-B5E3CA78257B}" type="presOf" srcId="{4A9A81E4-52D4-4CCF-B133-DFAFBF4D3DAD}" destId="{5A85CA99-6E64-4C5D-8E84-A9FE8AE1176F}" srcOrd="0" destOrd="0" presId="urn:microsoft.com/office/officeart/2005/8/layout/chevron1"/>
    <dgm:cxn modelId="{74BAAFC9-BBBA-45E7-AD80-1D7C46133A3F}" srcId="{B5078DE0-66A5-4E4A-9D30-F8DC716EDDA4}" destId="{E8299361-3209-40F0-851A-6C47DD5ED9E5}" srcOrd="3" destOrd="0" parTransId="{76EE628E-9E4B-4FF0-BBE2-2A9D438BE9D0}" sibTransId="{4F899C96-7D10-4766-900F-550708CA39E4}"/>
    <dgm:cxn modelId="{8347DD11-E4A7-46D5-8143-EF9A3715D030}" srcId="{B5078DE0-66A5-4E4A-9D30-F8DC716EDDA4}" destId="{D3F6281B-01DD-454C-9B05-06559C2074B2}" srcOrd="0" destOrd="0" parTransId="{9DEFF521-2956-41BB-8494-C296197452B7}" sibTransId="{E4D2A318-8E13-412D-BCDC-3C753431A68F}"/>
    <dgm:cxn modelId="{F9E072DE-DD85-4F9D-85D4-EDAE91B64502}" type="presOf" srcId="{B5078DE0-66A5-4E4A-9D30-F8DC716EDDA4}" destId="{6BCECCF4-F762-4DB7-AC44-278BFB01DF4B}" srcOrd="0" destOrd="0" presId="urn:microsoft.com/office/officeart/2005/8/layout/chevron1"/>
    <dgm:cxn modelId="{A52D4964-FADD-4D59-8974-9FAEF82DFFFF}" srcId="{B5078DE0-66A5-4E4A-9D30-F8DC716EDDA4}" destId="{FF56D792-9071-4622-BA48-21D4E9622E9B}" srcOrd="1" destOrd="0" parTransId="{AB020143-8C09-458D-B0D1-B65078B3CE52}" sibTransId="{AE4E6748-EFEF-46F3-AA9C-1AA403C1011C}"/>
    <dgm:cxn modelId="{F1F37D45-415C-47BD-B222-8047F617127A}" type="presOf" srcId="{D3F6281B-01DD-454C-9B05-06559C2074B2}" destId="{BE24B3D8-9E89-4416-8EA5-0F9FBDB38B9C}" srcOrd="0" destOrd="0" presId="urn:microsoft.com/office/officeart/2005/8/layout/chevron1"/>
    <dgm:cxn modelId="{488EA569-9749-4024-83FA-B4DEC61BF883}" type="presOf" srcId="{E8299361-3209-40F0-851A-6C47DD5ED9E5}" destId="{127BF8E9-A8F5-4DB8-B4D1-A5BFACEDEB7D}" srcOrd="0" destOrd="0" presId="urn:microsoft.com/office/officeart/2005/8/layout/chevron1"/>
    <dgm:cxn modelId="{066A01AD-78AA-4510-89B4-111647CF4D56}" srcId="{B5078DE0-66A5-4E4A-9D30-F8DC716EDDA4}" destId="{62EBF239-C1BC-4713-BE0C-4BD2015F8A1F}" srcOrd="2" destOrd="0" parTransId="{8A2DD47E-C7C4-433F-947E-396E18F1C1F9}" sibTransId="{F97EC489-576B-4AA5-BF41-BB4DC41BC44F}"/>
    <dgm:cxn modelId="{B5254588-0590-433D-8516-9AA708D0598E}" srcId="{B5078DE0-66A5-4E4A-9D30-F8DC716EDDA4}" destId="{4A9A81E4-52D4-4CCF-B133-DFAFBF4D3DAD}" srcOrd="4" destOrd="0" parTransId="{85F50C65-757C-4D29-91EC-B516D3517F83}" sibTransId="{96086DBB-8AC8-42F1-B234-97F703CE3C5B}"/>
    <dgm:cxn modelId="{F21DFC29-A1AD-4EE2-B379-ECDEB082F38E}" type="presOf" srcId="{FF56D792-9071-4622-BA48-21D4E9622E9B}" destId="{CADF7F32-958A-4350-B146-4A24FCD4FE81}" srcOrd="0" destOrd="0" presId="urn:microsoft.com/office/officeart/2005/8/layout/chevron1"/>
    <dgm:cxn modelId="{A63F54D3-C147-4B39-8200-F169648439E8}" type="presParOf" srcId="{6BCECCF4-F762-4DB7-AC44-278BFB01DF4B}" destId="{BE24B3D8-9E89-4416-8EA5-0F9FBDB38B9C}" srcOrd="0" destOrd="0" presId="urn:microsoft.com/office/officeart/2005/8/layout/chevron1"/>
    <dgm:cxn modelId="{BB9EB5D5-E090-4985-BA13-88B8C859A8B6}" type="presParOf" srcId="{6BCECCF4-F762-4DB7-AC44-278BFB01DF4B}" destId="{98F4D266-23FA-4C7D-9333-8B6ACB0D9640}" srcOrd="1" destOrd="0" presId="urn:microsoft.com/office/officeart/2005/8/layout/chevron1"/>
    <dgm:cxn modelId="{D3772AB5-2179-485F-B786-7BAED6B23048}" type="presParOf" srcId="{6BCECCF4-F762-4DB7-AC44-278BFB01DF4B}" destId="{CADF7F32-958A-4350-B146-4A24FCD4FE81}" srcOrd="2" destOrd="0" presId="urn:microsoft.com/office/officeart/2005/8/layout/chevron1"/>
    <dgm:cxn modelId="{89A5125A-F348-4A35-B222-59812D4C6EC9}" type="presParOf" srcId="{6BCECCF4-F762-4DB7-AC44-278BFB01DF4B}" destId="{347FD67D-D84A-44C1-98AF-8F2947DA6F20}" srcOrd="3" destOrd="0" presId="urn:microsoft.com/office/officeart/2005/8/layout/chevron1"/>
    <dgm:cxn modelId="{BF71DEE0-5CBF-4CD2-8C0F-20414DD62B85}" type="presParOf" srcId="{6BCECCF4-F762-4DB7-AC44-278BFB01DF4B}" destId="{ED74E4CA-4049-4B17-B94F-F73536AD1E2A}" srcOrd="4" destOrd="0" presId="urn:microsoft.com/office/officeart/2005/8/layout/chevron1"/>
    <dgm:cxn modelId="{A8EE5167-82BA-4807-BCA0-26D034D8CD32}" type="presParOf" srcId="{6BCECCF4-F762-4DB7-AC44-278BFB01DF4B}" destId="{FCE65479-02C0-4C77-8AA8-C5001523DCE9}" srcOrd="5" destOrd="0" presId="urn:microsoft.com/office/officeart/2005/8/layout/chevron1"/>
    <dgm:cxn modelId="{D337A1E4-7EF0-4382-BD0E-E3BC16D8503A}" type="presParOf" srcId="{6BCECCF4-F762-4DB7-AC44-278BFB01DF4B}" destId="{127BF8E9-A8F5-4DB8-B4D1-A5BFACEDEB7D}" srcOrd="6" destOrd="0" presId="urn:microsoft.com/office/officeart/2005/8/layout/chevron1"/>
    <dgm:cxn modelId="{D843E360-39F8-4231-87A4-D77BA6E0DCB8}" type="presParOf" srcId="{6BCECCF4-F762-4DB7-AC44-278BFB01DF4B}" destId="{6186F1A8-84D9-4B9F-B11F-6B8DB0085DB3}" srcOrd="7" destOrd="0" presId="urn:microsoft.com/office/officeart/2005/8/layout/chevron1"/>
    <dgm:cxn modelId="{CD3B1010-C56C-4431-8E18-427F26316685}" type="presParOf" srcId="{6BCECCF4-F762-4DB7-AC44-278BFB01DF4B}" destId="{5A85CA99-6E64-4C5D-8E84-A9FE8AE1176F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24B3D8-9E89-4416-8EA5-0F9FBDB38B9C}">
      <dsp:nvSpPr>
        <dsp:cNvPr id="0" name=""/>
        <dsp:cNvSpPr/>
      </dsp:nvSpPr>
      <dsp:spPr>
        <a:xfrm>
          <a:off x="2221" y="0"/>
          <a:ext cx="1977349" cy="612000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b="0" kern="1200" dirty="0" err="1" smtClean="0"/>
            <a:t>Activation</a:t>
          </a:r>
          <a:endParaRPr lang="de-DE" sz="1400" b="0" kern="1200" dirty="0"/>
        </a:p>
      </dsp:txBody>
      <dsp:txXfrm>
        <a:off x="308221" y="0"/>
        <a:ext cx="1365349" cy="612000"/>
      </dsp:txXfrm>
    </dsp:sp>
    <dsp:sp modelId="{CADF7F32-958A-4350-B146-4A24FCD4FE81}">
      <dsp:nvSpPr>
        <dsp:cNvPr id="0" name=""/>
        <dsp:cNvSpPr/>
      </dsp:nvSpPr>
      <dsp:spPr>
        <a:xfrm>
          <a:off x="1781836" y="0"/>
          <a:ext cx="1977349" cy="612000"/>
        </a:xfrm>
        <a:prstGeom prst="chevron">
          <a:avLst/>
        </a:prstGeom>
        <a:solidFill>
          <a:schemeClr val="tx1">
            <a:lumMod val="85000"/>
            <a:lumOff val="1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b="0" kern="1200" dirty="0" smtClean="0"/>
            <a:t>Data </a:t>
          </a:r>
          <a:r>
            <a:rPr lang="de-DE" sz="1400" b="0" kern="1200" dirty="0" err="1" smtClean="0"/>
            <a:t>acquisition</a:t>
          </a:r>
          <a:endParaRPr lang="de-DE" sz="1400" b="0" kern="1200" dirty="0"/>
        </a:p>
      </dsp:txBody>
      <dsp:txXfrm>
        <a:off x="2087836" y="0"/>
        <a:ext cx="1365349" cy="612000"/>
      </dsp:txXfrm>
    </dsp:sp>
    <dsp:sp modelId="{ED74E4CA-4049-4B17-B94F-F73536AD1E2A}">
      <dsp:nvSpPr>
        <dsp:cNvPr id="0" name=""/>
        <dsp:cNvSpPr/>
      </dsp:nvSpPr>
      <dsp:spPr>
        <a:xfrm>
          <a:off x="3561450" y="0"/>
          <a:ext cx="1977349" cy="612000"/>
        </a:xfrm>
        <a:prstGeom prst="chevron">
          <a:avLst/>
        </a:prstGeom>
        <a:solidFill>
          <a:schemeClr val="tx1">
            <a:lumMod val="65000"/>
            <a:lumOff val="3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b="0" kern="1200" dirty="0" smtClean="0"/>
            <a:t>Data </a:t>
          </a:r>
          <a:r>
            <a:rPr lang="de-DE" sz="1400" b="0" kern="1200" dirty="0" err="1" smtClean="0"/>
            <a:t>processing</a:t>
          </a:r>
          <a:endParaRPr lang="de-DE" sz="1400" b="0" kern="1200" dirty="0"/>
        </a:p>
      </dsp:txBody>
      <dsp:txXfrm>
        <a:off x="3867450" y="0"/>
        <a:ext cx="1365349" cy="612000"/>
      </dsp:txXfrm>
    </dsp:sp>
    <dsp:sp modelId="{127BF8E9-A8F5-4DB8-B4D1-A5BFACEDEB7D}">
      <dsp:nvSpPr>
        <dsp:cNvPr id="0" name=""/>
        <dsp:cNvSpPr/>
      </dsp:nvSpPr>
      <dsp:spPr>
        <a:xfrm>
          <a:off x="5341064" y="0"/>
          <a:ext cx="1977349" cy="612000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b="0" kern="1200" dirty="0" smtClean="0"/>
            <a:t>Data </a:t>
          </a:r>
          <a:r>
            <a:rPr lang="de-DE" sz="1400" b="0" kern="1200" dirty="0" err="1" smtClean="0"/>
            <a:t>analysis</a:t>
          </a:r>
          <a:endParaRPr lang="de-DE" sz="1400" b="0" kern="1200" dirty="0"/>
        </a:p>
      </dsp:txBody>
      <dsp:txXfrm>
        <a:off x="5647064" y="0"/>
        <a:ext cx="1365349" cy="612000"/>
      </dsp:txXfrm>
    </dsp:sp>
    <dsp:sp modelId="{5A85CA99-6E64-4C5D-8E84-A9FE8AE1176F}">
      <dsp:nvSpPr>
        <dsp:cNvPr id="0" name=""/>
        <dsp:cNvSpPr/>
      </dsp:nvSpPr>
      <dsp:spPr>
        <a:xfrm>
          <a:off x="7120679" y="0"/>
          <a:ext cx="1977349" cy="612000"/>
        </a:xfrm>
        <a:prstGeom prst="chevron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b="0" kern="1200" dirty="0" err="1" smtClean="0"/>
            <a:t>Product</a:t>
          </a:r>
          <a:r>
            <a:rPr lang="de-DE" sz="1400" b="0" kern="1200" dirty="0" smtClean="0"/>
            <a:t> </a:t>
          </a:r>
          <a:r>
            <a:rPr lang="de-DE" sz="1400" b="0" kern="1200" dirty="0" err="1" smtClean="0"/>
            <a:t>generation</a:t>
          </a:r>
          <a:r>
            <a:rPr lang="de-DE" sz="1400" b="0" kern="1200" dirty="0" smtClean="0"/>
            <a:t> &amp; </a:t>
          </a:r>
          <a:r>
            <a:rPr lang="de-DE" sz="1400" b="0" kern="1200" dirty="0" err="1" smtClean="0"/>
            <a:t>dissemination</a:t>
          </a:r>
          <a:endParaRPr lang="de-DE" sz="1400" b="0" kern="1200" dirty="0"/>
        </a:p>
      </dsp:txBody>
      <dsp:txXfrm>
        <a:off x="7426679" y="0"/>
        <a:ext cx="1365349" cy="612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23F0CB-6141-436A-825D-3A068F31ACF9}" type="datetimeFigureOut">
              <a:rPr lang="fr-FR" smtClean="0"/>
              <a:t>05/04/2019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2D8313-6CE3-4A22-85A3-FAB2C9F1FDF7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2334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x-non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D8313-6CE3-4A22-85A3-FAB2C9F1FDF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2451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D8313-6CE3-4A22-85A3-FAB2C9F1FDF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7233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D8313-6CE3-4A22-85A3-FAB2C9F1FDF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6582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hyperlink" Target="https://twitter.com/DRIVER_PROJECT" TargetMode="External"/><Relationship Id="rId7" Type="http://schemas.openxmlformats.org/officeDocument/2006/relationships/hyperlink" Target="https://www.youtube.com/channel/UCPcaVPfylkukpg938YOAZgg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tiff"/><Relationship Id="rId5" Type="http://schemas.openxmlformats.org/officeDocument/2006/relationships/hyperlink" Target="https://www.linkedin.com/groups/8161096/" TargetMode="External"/><Relationship Id="rId4" Type="http://schemas.openxmlformats.org/officeDocument/2006/relationships/image" Target="../media/image3.tiff"/><Relationship Id="rId9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37067" y="2578100"/>
            <a:ext cx="6617205" cy="2565401"/>
          </a:xfrm>
          <a:prstGeom prst="rect">
            <a:avLst/>
          </a:prstGeom>
          <a:solidFill>
            <a:srgbClr val="0534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18532" y="4388479"/>
            <a:ext cx="8606367" cy="755022"/>
          </a:xfrm>
          <a:prstGeom prst="rect">
            <a:avLst/>
          </a:prstGeom>
          <a:solidFill>
            <a:srgbClr val="0049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3521" y="70490"/>
            <a:ext cx="3687779" cy="165822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431801" y="2298700"/>
            <a:ext cx="566173" cy="2844801"/>
          </a:xfrm>
          <a:prstGeom prst="rect">
            <a:avLst/>
          </a:prstGeom>
          <a:solidFill>
            <a:srgbClr val="F3B3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Titre 1"/>
          <p:cNvSpPr>
            <a:spLocks noGrp="1"/>
          </p:cNvSpPr>
          <p:nvPr>
            <p:ph type="title" hasCustomPrompt="1"/>
          </p:nvPr>
        </p:nvSpPr>
        <p:spPr>
          <a:xfrm>
            <a:off x="997975" y="2652224"/>
            <a:ext cx="5856297" cy="1317154"/>
          </a:xfrm>
        </p:spPr>
        <p:txBody>
          <a:bodyPr anchor="b">
            <a:normAutofit/>
          </a:bodyPr>
          <a:lstStyle>
            <a:lvl1pPr algn="l">
              <a:defRPr sz="2400" b="1" cap="all" baseline="0">
                <a:solidFill>
                  <a:schemeClr val="bg1"/>
                </a:solidFill>
                <a:latin typeface="Brandon Text Medium" pitchFamily="34" charset="0"/>
                <a:ea typeface="Brandon Text Medium" pitchFamily="34" charset="0"/>
                <a:cs typeface="Brandon Text Medium" pitchFamily="34" charset="0"/>
              </a:defRPr>
            </a:lvl1pPr>
          </a:lstStyle>
          <a:p>
            <a:r>
              <a:rPr lang="en-GB" noProof="0" dirty="0"/>
              <a:t>PRESENTATION TITLE</a:t>
            </a:r>
          </a:p>
        </p:txBody>
      </p:sp>
      <p:sp>
        <p:nvSpPr>
          <p:cNvPr id="15" name="Espace réservé du texte 17"/>
          <p:cNvSpPr>
            <a:spLocks noGrp="1"/>
          </p:cNvSpPr>
          <p:nvPr>
            <p:ph type="body" sz="quarter" idx="13" hasCustomPrompt="1"/>
          </p:nvPr>
        </p:nvSpPr>
        <p:spPr>
          <a:xfrm>
            <a:off x="997974" y="3891397"/>
            <a:ext cx="6639325" cy="497082"/>
          </a:xfrm>
        </p:spPr>
        <p:txBody>
          <a:bodyPr>
            <a:noAutofit/>
          </a:bodyPr>
          <a:lstStyle>
            <a:lvl1pPr marL="0" indent="0" algn="l">
              <a:buNone/>
              <a:defRPr sz="1600" cap="all" baseline="0">
                <a:solidFill>
                  <a:srgbClr val="F3B329"/>
                </a:solidFill>
                <a:latin typeface="Brandon Text Medium" pitchFamily="34" charset="0"/>
                <a:ea typeface="Brandon Text Medium" pitchFamily="34" charset="0"/>
                <a:cs typeface="Brandon Text Medium" pitchFamily="34" charset="0"/>
              </a:defRPr>
            </a:lvl1pPr>
          </a:lstStyle>
          <a:p>
            <a:pPr lvl="0"/>
            <a:r>
              <a:rPr lang="en-GB" noProof="0" dirty="0"/>
              <a:t>SUBTITLE</a:t>
            </a:r>
            <a:r>
              <a:rPr lang="fr-FR" dirty="0"/>
              <a:t> </a:t>
            </a:r>
            <a:r>
              <a:rPr lang="mr-IN" dirty="0"/>
              <a:t>–</a:t>
            </a:r>
            <a:r>
              <a:rPr lang="fr-FR" dirty="0"/>
              <a:t> SP9X</a:t>
            </a:r>
          </a:p>
        </p:txBody>
      </p:sp>
      <p:sp>
        <p:nvSpPr>
          <p:cNvPr id="19" name="Espace réservé du texte 18"/>
          <p:cNvSpPr>
            <a:spLocks noGrp="1"/>
          </p:cNvSpPr>
          <p:nvPr>
            <p:ph type="body" sz="quarter" idx="14" hasCustomPrompt="1"/>
          </p:nvPr>
        </p:nvSpPr>
        <p:spPr>
          <a:xfrm>
            <a:off x="1192708" y="4388479"/>
            <a:ext cx="7532191" cy="399818"/>
          </a:xfrm>
        </p:spPr>
        <p:txBody>
          <a:bodyPr anchor="b">
            <a:noAutofit/>
          </a:bodyPr>
          <a:lstStyle>
            <a:lvl1pPr marL="0" indent="0" algn="r">
              <a:buNone/>
              <a:defRPr sz="1200" baseline="0">
                <a:solidFill>
                  <a:schemeClr val="bg1"/>
                </a:solidFill>
                <a:latin typeface="Brandon Text Medium" pitchFamily="34" charset="0"/>
                <a:ea typeface="Brandon Text Medium" pitchFamily="34" charset="0"/>
                <a:cs typeface="Brandon Text Medium" pitchFamily="34" charset="0"/>
              </a:defRPr>
            </a:lvl1pPr>
          </a:lstStyle>
          <a:p>
            <a:pPr lvl="0"/>
            <a:r>
              <a:rPr lang="en-GB" noProof="0" dirty="0"/>
              <a:t>Author name, Organisation</a:t>
            </a:r>
          </a:p>
        </p:txBody>
      </p:sp>
      <p:sp>
        <p:nvSpPr>
          <p:cNvPr id="20" name="Espace réservé du texte 18"/>
          <p:cNvSpPr>
            <a:spLocks noGrp="1"/>
          </p:cNvSpPr>
          <p:nvPr>
            <p:ph type="body" sz="quarter" idx="15" hasCustomPrompt="1"/>
          </p:nvPr>
        </p:nvSpPr>
        <p:spPr>
          <a:xfrm>
            <a:off x="1192708" y="4793359"/>
            <a:ext cx="7532191" cy="350142"/>
          </a:xfrm>
        </p:spPr>
        <p:txBody>
          <a:bodyPr anchor="t">
            <a:noAutofit/>
          </a:bodyPr>
          <a:lstStyle>
            <a:lvl1pPr marL="0" indent="0" algn="r">
              <a:buNone/>
              <a:defRPr sz="1200" baseline="0">
                <a:solidFill>
                  <a:schemeClr val="bg1"/>
                </a:solidFill>
                <a:latin typeface="Brandon Text Medium" pitchFamily="34" charset="0"/>
                <a:ea typeface="Brandon Text Medium" pitchFamily="34" charset="0"/>
                <a:cs typeface="Brandon Text Medium" pitchFamily="34" charset="0"/>
              </a:defRPr>
            </a:lvl1pPr>
          </a:lstStyle>
          <a:p>
            <a:pPr lvl="0"/>
            <a:r>
              <a:rPr lang="en-GB" noProof="0" dirty="0"/>
              <a:t>Date - Location</a:t>
            </a:r>
          </a:p>
        </p:txBody>
      </p:sp>
    </p:spTree>
    <p:extLst>
      <p:ext uri="{BB962C8B-B14F-4D97-AF65-F5344CB8AC3E}">
        <p14:creationId xmlns:p14="http://schemas.microsoft.com/office/powerpoint/2010/main" val="1126816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4483100"/>
            <a:ext cx="622299" cy="660401"/>
          </a:xfrm>
          <a:prstGeom prst="rect">
            <a:avLst/>
          </a:prstGeom>
          <a:solidFill>
            <a:srgbClr val="0534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4902200"/>
            <a:ext cx="8255000" cy="241301"/>
          </a:xfrm>
          <a:prstGeom prst="rect">
            <a:avLst/>
          </a:prstGeom>
          <a:solidFill>
            <a:srgbClr val="0049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28650" y="4902199"/>
            <a:ext cx="7626350" cy="2413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Brandon Text Medium" pitchFamily="34" charset="0"/>
              </a:defRPr>
            </a:lvl1pPr>
          </a:lstStyle>
          <a:p>
            <a:r>
              <a:rPr lang="fr-FR" dirty="0"/>
              <a:t>DRIVER+ Project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63569" y="4483101"/>
            <a:ext cx="458731" cy="3878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Brandon Text Medium" pitchFamily="34" charset="0"/>
              </a:defRPr>
            </a:lvl1pPr>
          </a:lstStyle>
          <a:p>
            <a:fld id="{F3F4C4A7-A8A2-774E-9968-91CCA6FE042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4368800"/>
            <a:ext cx="157219" cy="774701"/>
          </a:xfrm>
          <a:prstGeom prst="rect">
            <a:avLst/>
          </a:prstGeom>
          <a:solidFill>
            <a:srgbClr val="F3B3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8877300" y="1"/>
            <a:ext cx="266700" cy="355599"/>
          </a:xfrm>
          <a:prstGeom prst="rect">
            <a:avLst/>
          </a:prstGeom>
          <a:solidFill>
            <a:srgbClr val="0534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8737600" y="-12699"/>
            <a:ext cx="406400" cy="139699"/>
          </a:xfrm>
          <a:prstGeom prst="rect">
            <a:avLst/>
          </a:prstGeom>
          <a:solidFill>
            <a:srgbClr val="0049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9042400" y="-12699"/>
            <a:ext cx="101600" cy="457199"/>
          </a:xfrm>
          <a:prstGeom prst="rect">
            <a:avLst/>
          </a:prstGeom>
          <a:solidFill>
            <a:srgbClr val="F3B3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443039" y="135467"/>
            <a:ext cx="8207775" cy="58714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 cap="all" baseline="0">
                <a:solidFill>
                  <a:srgbClr val="F3B329"/>
                </a:solidFill>
                <a:latin typeface="Brandon Text Medium" pitchFamily="34" charset="0"/>
                <a:ea typeface="Brandon Text Medium" pitchFamily="34" charset="0"/>
                <a:cs typeface="Brandon Text Medium" pitchFamily="34" charset="0"/>
              </a:defRPr>
            </a:lvl1pPr>
          </a:lstStyle>
          <a:p>
            <a:r>
              <a:rPr lang="en-GB" noProof="0" dirty="0"/>
              <a:t>SLIDE TITLE</a:t>
            </a:r>
          </a:p>
        </p:txBody>
      </p:sp>
      <p:sp>
        <p:nvSpPr>
          <p:cNvPr id="13" name="Espace réservé du texte 17"/>
          <p:cNvSpPr>
            <a:spLocks noGrp="1"/>
          </p:cNvSpPr>
          <p:nvPr>
            <p:ph type="body" sz="quarter" idx="13" hasCustomPrompt="1"/>
          </p:nvPr>
        </p:nvSpPr>
        <p:spPr>
          <a:xfrm>
            <a:off x="443039" y="676138"/>
            <a:ext cx="8207775" cy="471764"/>
          </a:xfrm>
        </p:spPr>
        <p:txBody>
          <a:bodyPr>
            <a:noAutofit/>
          </a:bodyPr>
          <a:lstStyle>
            <a:lvl1pPr marL="0" indent="0" algn="l">
              <a:buNone/>
              <a:defRPr sz="1600" cap="all" baseline="0">
                <a:solidFill>
                  <a:srgbClr val="00497E"/>
                </a:solidFill>
                <a:latin typeface="Brandon Text Medium" pitchFamily="34" charset="0"/>
                <a:ea typeface="Brandon Text Medium" pitchFamily="34" charset="0"/>
                <a:cs typeface="Brandon Text Medium" pitchFamily="34" charset="0"/>
              </a:defRPr>
            </a:lvl1pPr>
          </a:lstStyle>
          <a:p>
            <a:pPr lvl="0"/>
            <a:r>
              <a:rPr lang="en-GB" noProof="0" dirty="0"/>
              <a:t>SUBTITLE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1338263"/>
            <a:ext cx="8294687" cy="314483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Brandon Text Medium" pitchFamily="34" charset="0"/>
                <a:ea typeface="Brandon Text Medium" pitchFamily="34" charset="0"/>
                <a:cs typeface="Brandon Text Medium" pitchFamily="34" charset="0"/>
              </a:defRPr>
            </a:lvl1pPr>
          </a:lstStyle>
          <a:p>
            <a:pPr lvl="0"/>
            <a:r>
              <a:rPr lang="en-GB" noProof="0" dirty="0"/>
              <a:t>Your text</a:t>
            </a:r>
          </a:p>
        </p:txBody>
      </p:sp>
    </p:spTree>
    <p:extLst>
      <p:ext uri="{BB962C8B-B14F-4D97-AF65-F5344CB8AC3E}">
        <p14:creationId xmlns:p14="http://schemas.microsoft.com/office/powerpoint/2010/main" val="1742347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079500" y="911892"/>
            <a:ext cx="3238500" cy="2136108"/>
          </a:xfrm>
          <a:prstGeom prst="rect">
            <a:avLst/>
          </a:prstGeom>
          <a:solidFill>
            <a:srgbClr val="0534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Rectangle 3"/>
          <p:cNvSpPr/>
          <p:nvPr userDrawn="1"/>
        </p:nvSpPr>
        <p:spPr>
          <a:xfrm>
            <a:off x="592667" y="0"/>
            <a:ext cx="4978399" cy="1757650"/>
          </a:xfrm>
          <a:prstGeom prst="rect">
            <a:avLst/>
          </a:prstGeom>
          <a:solidFill>
            <a:srgbClr val="0049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/>
          <p:cNvSpPr/>
          <p:nvPr userDrawn="1"/>
        </p:nvSpPr>
        <p:spPr>
          <a:xfrm>
            <a:off x="736600" y="0"/>
            <a:ext cx="533400" cy="2827867"/>
          </a:xfrm>
          <a:prstGeom prst="rect">
            <a:avLst/>
          </a:prstGeom>
          <a:solidFill>
            <a:srgbClr val="F3B3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Titre 1"/>
          <p:cNvSpPr txBox="1">
            <a:spLocks/>
          </p:cNvSpPr>
          <p:nvPr userDrawn="1"/>
        </p:nvSpPr>
        <p:spPr>
          <a:xfrm>
            <a:off x="1113366" y="2195408"/>
            <a:ext cx="3175000" cy="764599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fr-FR" sz="2400" cap="all" baseline="0" dirty="0">
                <a:latin typeface="Brandon Text Medium" pitchFamily="34" charset="0"/>
              </a:rPr>
              <a:t>THANK YOU.</a:t>
            </a:r>
            <a:br>
              <a:rPr lang="fr-FR" sz="2400" cap="all" baseline="0" dirty="0">
                <a:latin typeface="Brandon Text Medium" pitchFamily="34" charset="0"/>
              </a:rPr>
            </a:br>
            <a:r>
              <a:rPr lang="fr-FR" sz="2000" b="0" cap="all" baseline="0" dirty="0">
                <a:solidFill>
                  <a:srgbClr val="F3B329"/>
                </a:solidFill>
                <a:latin typeface="Brandon Text Medium" pitchFamily="34" charset="0"/>
              </a:rPr>
              <a:t>ANY QUESTION?</a:t>
            </a:r>
            <a:endParaRPr lang="fr-FR" sz="2400" b="0" cap="all" baseline="0" dirty="0">
              <a:solidFill>
                <a:srgbClr val="F3B329"/>
              </a:solidFill>
              <a:latin typeface="Brandon Text Medium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8865" y="3637287"/>
            <a:ext cx="1872450" cy="150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88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91064" y="894087"/>
            <a:ext cx="6172200" cy="4249413"/>
          </a:xfrm>
          <a:prstGeom prst="rect">
            <a:avLst/>
          </a:prstGeom>
          <a:solidFill>
            <a:srgbClr val="0534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Rectangle 3"/>
          <p:cNvSpPr/>
          <p:nvPr userDrawn="1"/>
        </p:nvSpPr>
        <p:spPr>
          <a:xfrm>
            <a:off x="3204302" y="0"/>
            <a:ext cx="3725662" cy="1813268"/>
          </a:xfrm>
          <a:prstGeom prst="rect">
            <a:avLst/>
          </a:prstGeom>
          <a:solidFill>
            <a:srgbClr val="0049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/>
          <p:cNvSpPr/>
          <p:nvPr userDrawn="1"/>
        </p:nvSpPr>
        <p:spPr>
          <a:xfrm>
            <a:off x="275164" y="1343693"/>
            <a:ext cx="711200" cy="3637287"/>
          </a:xfrm>
          <a:prstGeom prst="rect">
            <a:avLst/>
          </a:prstGeom>
          <a:solidFill>
            <a:srgbClr val="F3B3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8865" y="3637287"/>
            <a:ext cx="1872450" cy="1506213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 userDrawn="1"/>
        </p:nvSpPr>
        <p:spPr>
          <a:xfrm>
            <a:off x="3399364" y="798976"/>
            <a:ext cx="3175000" cy="8992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algn="l"/>
            <a:r>
              <a:rPr lang="fr-FR" sz="2400" dirty="0">
                <a:latin typeface="Brandon Text Medium" pitchFamily="34" charset="0"/>
              </a:rPr>
              <a:t>CONTACT</a:t>
            </a:r>
            <a:br>
              <a:rPr lang="fr-FR" sz="2400" dirty="0">
                <a:latin typeface="Brandon Text Medium" pitchFamily="34" charset="0"/>
              </a:rPr>
            </a:br>
            <a:r>
              <a:rPr lang="fr-FR" sz="2000" b="0" dirty="0">
                <a:solidFill>
                  <a:srgbClr val="F3B329"/>
                </a:solidFill>
                <a:latin typeface="Brandon Text Medium" pitchFamily="34" charset="0"/>
              </a:rPr>
              <a:t>REACH US</a:t>
            </a:r>
            <a:endParaRPr lang="fr-FR" sz="2400" b="0" dirty="0">
              <a:solidFill>
                <a:srgbClr val="F3B329"/>
              </a:solidFill>
              <a:latin typeface="Brandon Text Medium" pitchFamily="34" charset="0"/>
            </a:endParaRPr>
          </a:p>
        </p:txBody>
      </p:sp>
      <p:pic>
        <p:nvPicPr>
          <p:cNvPr id="17" name="Image 16">
            <a:hlinkClick r:id="rId3"/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177" y="2363740"/>
            <a:ext cx="547607" cy="547607"/>
          </a:xfrm>
          <a:prstGeom prst="rect">
            <a:avLst/>
          </a:prstGeom>
        </p:spPr>
      </p:pic>
      <p:pic>
        <p:nvPicPr>
          <p:cNvPr id="18" name="Image 17">
            <a:hlinkClick r:id="rId5"/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0355" y="2385454"/>
            <a:ext cx="442913" cy="442913"/>
          </a:xfrm>
          <a:prstGeom prst="rect">
            <a:avLst/>
          </a:prstGeom>
        </p:spPr>
      </p:pic>
      <p:pic>
        <p:nvPicPr>
          <p:cNvPr id="19" name="Image 18">
            <a:hlinkClick r:id="rId7"/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7769" y="2385105"/>
            <a:ext cx="467341" cy="467341"/>
          </a:xfrm>
          <a:prstGeom prst="rect">
            <a:avLst/>
          </a:prstGeom>
        </p:spPr>
      </p:pic>
      <p:sp>
        <p:nvSpPr>
          <p:cNvPr id="20" name="Rectangle 19">
            <a:hlinkClick r:id="rId3"/>
          </p:cNvPr>
          <p:cNvSpPr/>
          <p:nvPr userDrawn="1"/>
        </p:nvSpPr>
        <p:spPr>
          <a:xfrm>
            <a:off x="1468267" y="2920643"/>
            <a:ext cx="16290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3B329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@</a:t>
            </a:r>
            <a:r>
              <a:rPr lang="en-US" sz="1200" dirty="0" err="1">
                <a:solidFill>
                  <a:srgbClr val="F3B329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driver_project</a:t>
            </a:r>
            <a:endParaRPr lang="en-US" sz="1200" dirty="0">
              <a:solidFill>
                <a:srgbClr val="F3B329"/>
              </a:solidFill>
              <a:latin typeface="Brandon Text Medium" pitchFamily="34" charset="0"/>
              <a:ea typeface="Avenir Book" charset="0"/>
              <a:cs typeface="Avenir Book" charset="0"/>
            </a:endParaRPr>
          </a:p>
        </p:txBody>
      </p:sp>
      <p:sp>
        <p:nvSpPr>
          <p:cNvPr id="21" name="Rectangle 20">
            <a:hlinkClick r:id="rId7"/>
          </p:cNvPr>
          <p:cNvSpPr/>
          <p:nvPr userDrawn="1"/>
        </p:nvSpPr>
        <p:spPr>
          <a:xfrm>
            <a:off x="4576925" y="2928381"/>
            <a:ext cx="16290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3B329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Driver Project</a:t>
            </a:r>
          </a:p>
        </p:txBody>
      </p:sp>
      <p:sp>
        <p:nvSpPr>
          <p:cNvPr id="22" name="Rectangle 21">
            <a:hlinkClick r:id="rId5"/>
          </p:cNvPr>
          <p:cNvSpPr/>
          <p:nvPr userDrawn="1"/>
        </p:nvSpPr>
        <p:spPr>
          <a:xfrm>
            <a:off x="3097297" y="2861893"/>
            <a:ext cx="16290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3B329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Groups:</a:t>
            </a:r>
          </a:p>
          <a:p>
            <a:pPr algn="ctr"/>
            <a:r>
              <a:rPr lang="en-US" sz="1200" dirty="0">
                <a:solidFill>
                  <a:srgbClr val="F3B329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Driver Project</a:t>
            </a:r>
          </a:p>
        </p:txBody>
      </p:sp>
      <p:pic>
        <p:nvPicPr>
          <p:cNvPr id="25" name="Image 2"/>
          <p:cNvPicPr>
            <a:picLocks noChangeAspect="1"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746" y="4643622"/>
            <a:ext cx="482146" cy="322742"/>
          </a:xfrm>
          <a:prstGeom prst="rect">
            <a:avLst/>
          </a:prstGeom>
        </p:spPr>
      </p:pic>
      <p:sp>
        <p:nvSpPr>
          <p:cNvPr id="26" name="ZoneTexte 3"/>
          <p:cNvSpPr txBox="1"/>
          <p:nvPr userDrawn="1"/>
        </p:nvSpPr>
        <p:spPr>
          <a:xfrm>
            <a:off x="1467155" y="4582143"/>
            <a:ext cx="5128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800" dirty="0">
                <a:solidFill>
                  <a:schemeClr val="bg1"/>
                </a:solidFill>
              </a:rPr>
              <a:t>This project has received funding from the European Union’s Seventh Framework </a:t>
            </a:r>
            <a:r>
              <a:rPr lang="en-US" sz="800" dirty="0" err="1">
                <a:solidFill>
                  <a:schemeClr val="bg1"/>
                </a:solidFill>
              </a:rPr>
              <a:t>Programme</a:t>
            </a:r>
            <a:r>
              <a:rPr lang="en-US" sz="800" dirty="0">
                <a:solidFill>
                  <a:schemeClr val="bg1"/>
                </a:solidFill>
              </a:rPr>
              <a:t> for research, technological development and demonstration under grant agreement n° 607798. The information and views  set out in this presentation are those</a:t>
            </a:r>
            <a:r>
              <a:rPr lang="en-US" sz="800" baseline="0" dirty="0">
                <a:solidFill>
                  <a:schemeClr val="bg1"/>
                </a:solidFill>
              </a:rPr>
              <a:t> of the author(s) and do not necessarily reflect  the official opinion of the European  Union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1141529" y="3597374"/>
            <a:ext cx="54328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b="1" kern="1200" noProof="0" dirty="0">
                <a:solidFill>
                  <a:schemeClr val="bg1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More information about the project </a:t>
            </a:r>
            <a:r>
              <a:rPr lang="en-GB" sz="1200" b="1" noProof="0" dirty="0">
                <a:solidFill>
                  <a:schemeClr val="bg1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-</a:t>
            </a:r>
            <a:r>
              <a:rPr lang="en-GB" sz="1200" noProof="0" dirty="0">
                <a:solidFill>
                  <a:schemeClr val="bg1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 </a:t>
            </a:r>
            <a:r>
              <a:rPr lang="en-GB" sz="1200" noProof="0" dirty="0">
                <a:solidFill>
                  <a:srgbClr val="F3B329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cooordination@projectdriver.eu</a:t>
            </a:r>
          </a:p>
          <a:p>
            <a:pPr algn="r"/>
            <a:r>
              <a:rPr lang="en-GB" sz="1200" b="1" noProof="0" dirty="0">
                <a:solidFill>
                  <a:schemeClr val="bg1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Interested in collaborating with us? - </a:t>
            </a:r>
            <a:r>
              <a:rPr lang="en-GB" sz="1200" noProof="0" dirty="0">
                <a:solidFill>
                  <a:srgbClr val="F3B329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cooperation@projectdriver.eu</a:t>
            </a:r>
          </a:p>
          <a:p>
            <a:pPr algn="r"/>
            <a:r>
              <a:rPr lang="en-GB" sz="1200" b="1" noProof="0" dirty="0">
                <a:solidFill>
                  <a:schemeClr val="bg1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Communication</a:t>
            </a:r>
            <a:r>
              <a:rPr lang="en-GB" sz="1200" b="1" baseline="0" noProof="0" dirty="0">
                <a:solidFill>
                  <a:schemeClr val="bg1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 and media contact </a:t>
            </a:r>
            <a:r>
              <a:rPr lang="en-GB" sz="1200" kern="1200" noProof="0" dirty="0">
                <a:solidFill>
                  <a:srgbClr val="F3B329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communication@projectdriver.eu</a:t>
            </a:r>
            <a:endParaRPr lang="en-GB" sz="1200" noProof="0" dirty="0">
              <a:solidFill>
                <a:srgbClr val="F3B329"/>
              </a:solidFill>
              <a:latin typeface="Brandon Text Medium" pitchFamily="34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021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6944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/>
              <a:t>Click and change Title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/>
              <a:t>Click to change mask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6275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88" r:id="rId2"/>
    <p:sldLayoutId id="2147483673" r:id="rId3"/>
    <p:sldLayoutId id="2147483672" r:id="rId4"/>
    <p:sldLayoutId id="2147483689" r:id="rId5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 baseline="0">
          <a:solidFill>
            <a:schemeClr val="tx1"/>
          </a:solidFill>
          <a:latin typeface="Brandon Text Medium" pitchFamily="34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497E"/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Brandon Text Medium" pitchFamily="34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497E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Brandon Text Medium" pitchFamily="34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497E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Brandon Text Medium" pitchFamily="34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497E"/>
        </a:buClr>
        <a:buFont typeface="Arial" panose="020B0604020202020204" pitchFamily="34" charset="0"/>
        <a:buChar char="•"/>
        <a:defRPr sz="1100" kern="1200" baseline="0">
          <a:solidFill>
            <a:schemeClr val="tx1"/>
          </a:solidFill>
          <a:latin typeface="Brandon Text Medium" pitchFamily="34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00497E"/>
        </a:buClr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Brandon Text Medium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5" Type="http://schemas.microsoft.com/office/2007/relationships/hdphoto" Target="../media/hdphoto1.wdp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37.png"/><Relationship Id="rId18" Type="http://schemas.openxmlformats.org/officeDocument/2006/relationships/image" Target="../media/image16.jpeg"/><Relationship Id="rId3" Type="http://schemas.openxmlformats.org/officeDocument/2006/relationships/image" Target="../media/image32.jpeg"/><Relationship Id="rId21" Type="http://schemas.openxmlformats.org/officeDocument/2006/relationships/image" Target="../media/image43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36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0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35.png"/><Relationship Id="rId5" Type="http://schemas.openxmlformats.org/officeDocument/2006/relationships/image" Target="../media/image34.jpeg"/><Relationship Id="rId15" Type="http://schemas.openxmlformats.org/officeDocument/2006/relationships/image" Target="../media/image39.png"/><Relationship Id="rId10" Type="http://schemas.microsoft.com/office/2007/relationships/diagramDrawing" Target="../diagrams/drawing1.xml"/><Relationship Id="rId19" Type="http://schemas.openxmlformats.org/officeDocument/2006/relationships/image" Target="../media/image41.png"/><Relationship Id="rId4" Type="http://schemas.openxmlformats.org/officeDocument/2006/relationships/image" Target="../media/image33.jpeg"/><Relationship Id="rId9" Type="http://schemas.openxmlformats.org/officeDocument/2006/relationships/diagramColors" Target="../diagrams/colors1.xml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eoservice.dlr.de/eoc/zki/service/driver/wms?service=WMS&amp;version=2.0.0&amp;request=GetMap&amp;layers=driver:driver_exp44_floodmask_20130610&amp;styles=&amp;bbox=11.620656759556644,52.03290401491338,11.783451263750097,52.21647188451874&amp;width=681&amp;height=768&amp;srs=EPSG:4326&amp;format=application/openlayers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hyperlink" Target="https://activations.zki.dlr.de/images/products/DRIVER-EXP44/DLR-ZKI-DRIVER-Exp44-001-P01-V01-low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dirty="0" smtClean="0"/>
              <a:t>ZKI</a:t>
            </a:r>
            <a:endParaRPr lang="en-GB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400" dirty="0" smtClean="0"/>
              <a:t>Introduction</a:t>
            </a:r>
            <a:endParaRPr lang="en-GB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Elisa Schröter, Ralph Kiefl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10.04.2019 – The Hague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490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Y:\Outreach\Photos\2013_02_Gauck_Besuch\Gauck_Fotos_NS\Gauck_2013.02.19_5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540568" y="-1288317"/>
            <a:ext cx="9684568" cy="686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4211960" y="548680"/>
            <a:ext cx="452506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endParaRPr lang="de-DE" b="1" dirty="0" smtClean="0">
              <a:solidFill>
                <a:prstClr val="white">
                  <a:lumMod val="7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de-DE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zki@dlr.de</a:t>
            </a:r>
            <a:endParaRPr lang="de-DE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de-DE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www.zki.dlr.de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8864"/>
          <a:stretch/>
        </p:blipFill>
        <p:spPr>
          <a:xfrm>
            <a:off x="7236296" y="0"/>
            <a:ext cx="1518651" cy="64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8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213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DRIVER+ Project</a:t>
            </a:r>
            <a:endParaRPr lang="fr-FR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F4C4A7-A8A2-774E-9968-91CCA6FE0429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Airborne  and  Terrestrial  Situational  Awareness</a:t>
            </a:r>
            <a:endParaRPr lang="de-DE" sz="200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BackgrounD</a:t>
            </a:r>
            <a:r>
              <a:rPr lang="de-DE" dirty="0"/>
              <a:t>  DLR  Solution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pic>
        <p:nvPicPr>
          <p:cNvPr id="7" name="Picture 2" descr="D:\VABENE\Im_Einsatz\Web_Wies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569" y="2435863"/>
            <a:ext cx="2585309" cy="118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image001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21" t="61510" r="367" b="336"/>
          <a:stretch/>
        </p:blipFill>
        <p:spPr bwMode="auto">
          <a:xfrm>
            <a:off x="3728680" y="3523361"/>
            <a:ext cx="1081669" cy="5437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leichschenkliges Dreieck 6"/>
          <p:cNvSpPr/>
          <p:nvPr/>
        </p:nvSpPr>
        <p:spPr>
          <a:xfrm>
            <a:off x="2686434" y="1892113"/>
            <a:ext cx="526583" cy="1030688"/>
          </a:xfrm>
          <a:custGeom>
            <a:avLst/>
            <a:gdLst>
              <a:gd name="connsiteX0" fmla="*/ 0 w 432048"/>
              <a:gd name="connsiteY0" fmla="*/ 1872208 h 1872208"/>
              <a:gd name="connsiteX1" fmla="*/ 216024 w 432048"/>
              <a:gd name="connsiteY1" fmla="*/ 0 h 1872208"/>
              <a:gd name="connsiteX2" fmla="*/ 432048 w 432048"/>
              <a:gd name="connsiteY2" fmla="*/ 1872208 h 1872208"/>
              <a:gd name="connsiteX3" fmla="*/ 0 w 432048"/>
              <a:gd name="connsiteY3" fmla="*/ 1872208 h 1872208"/>
              <a:gd name="connsiteX0" fmla="*/ 91214 w 216024"/>
              <a:gd name="connsiteY0" fmla="*/ 1389405 h 1872208"/>
              <a:gd name="connsiteX1" fmla="*/ 0 w 216024"/>
              <a:gd name="connsiteY1" fmla="*/ 0 h 1872208"/>
              <a:gd name="connsiteX2" fmla="*/ 216024 w 216024"/>
              <a:gd name="connsiteY2" fmla="*/ 1872208 h 1872208"/>
              <a:gd name="connsiteX3" fmla="*/ 91214 w 216024"/>
              <a:gd name="connsiteY3" fmla="*/ 1389405 h 1872208"/>
              <a:gd name="connsiteX0" fmla="*/ 91214 w 406219"/>
              <a:gd name="connsiteY0" fmla="*/ 1389405 h 1777110"/>
              <a:gd name="connsiteX1" fmla="*/ 0 w 406219"/>
              <a:gd name="connsiteY1" fmla="*/ 0 h 1777110"/>
              <a:gd name="connsiteX2" fmla="*/ 406219 w 406219"/>
              <a:gd name="connsiteY2" fmla="*/ 1777110 h 1777110"/>
              <a:gd name="connsiteX3" fmla="*/ 91214 w 406219"/>
              <a:gd name="connsiteY3" fmla="*/ 1389405 h 1777110"/>
              <a:gd name="connsiteX0" fmla="*/ 91214 w 406219"/>
              <a:gd name="connsiteY0" fmla="*/ 1389405 h 1777110"/>
              <a:gd name="connsiteX1" fmla="*/ 0 w 406219"/>
              <a:gd name="connsiteY1" fmla="*/ 0 h 1777110"/>
              <a:gd name="connsiteX2" fmla="*/ 336709 w 406219"/>
              <a:gd name="connsiteY2" fmla="*/ 1487475 h 1777110"/>
              <a:gd name="connsiteX3" fmla="*/ 406219 w 406219"/>
              <a:gd name="connsiteY3" fmla="*/ 1777110 h 1777110"/>
              <a:gd name="connsiteX4" fmla="*/ 91214 w 406219"/>
              <a:gd name="connsiteY4" fmla="*/ 1389405 h 1777110"/>
              <a:gd name="connsiteX0" fmla="*/ 91214 w 709784"/>
              <a:gd name="connsiteY0" fmla="*/ 1389405 h 1777110"/>
              <a:gd name="connsiteX1" fmla="*/ 0 w 709784"/>
              <a:gd name="connsiteY1" fmla="*/ 0 h 1777110"/>
              <a:gd name="connsiteX2" fmla="*/ 709784 w 709784"/>
              <a:gd name="connsiteY2" fmla="*/ 1531366 h 1777110"/>
              <a:gd name="connsiteX3" fmla="*/ 406219 w 709784"/>
              <a:gd name="connsiteY3" fmla="*/ 1777110 h 1777110"/>
              <a:gd name="connsiteX4" fmla="*/ 91214 w 709784"/>
              <a:gd name="connsiteY4" fmla="*/ 1389405 h 1777110"/>
              <a:gd name="connsiteX0" fmla="*/ 91214 w 709784"/>
              <a:gd name="connsiteY0" fmla="*/ 1389405 h 1747849"/>
              <a:gd name="connsiteX1" fmla="*/ 0 w 709784"/>
              <a:gd name="connsiteY1" fmla="*/ 0 h 1747849"/>
              <a:gd name="connsiteX2" fmla="*/ 709784 w 709784"/>
              <a:gd name="connsiteY2" fmla="*/ 1531366 h 1747849"/>
              <a:gd name="connsiteX3" fmla="*/ 391588 w 709784"/>
              <a:gd name="connsiteY3" fmla="*/ 1747849 h 1747849"/>
              <a:gd name="connsiteX4" fmla="*/ 91214 w 709784"/>
              <a:gd name="connsiteY4" fmla="*/ 1389405 h 1747849"/>
              <a:gd name="connsiteX0" fmla="*/ 303355 w 921925"/>
              <a:gd name="connsiteY0" fmla="*/ 1374775 h 1733219"/>
              <a:gd name="connsiteX1" fmla="*/ 0 w 921925"/>
              <a:gd name="connsiteY1" fmla="*/ 0 h 1733219"/>
              <a:gd name="connsiteX2" fmla="*/ 921925 w 921925"/>
              <a:gd name="connsiteY2" fmla="*/ 1516736 h 1733219"/>
              <a:gd name="connsiteX3" fmla="*/ 603729 w 921925"/>
              <a:gd name="connsiteY3" fmla="*/ 1733219 h 1733219"/>
              <a:gd name="connsiteX4" fmla="*/ 303355 w 921925"/>
              <a:gd name="connsiteY4" fmla="*/ 1374775 h 1733219"/>
              <a:gd name="connsiteX0" fmla="*/ 0 w 928495"/>
              <a:gd name="connsiteY0" fmla="*/ 1321815 h 1733219"/>
              <a:gd name="connsiteX1" fmla="*/ 6570 w 928495"/>
              <a:gd name="connsiteY1" fmla="*/ 0 h 1733219"/>
              <a:gd name="connsiteX2" fmla="*/ 928495 w 928495"/>
              <a:gd name="connsiteY2" fmla="*/ 1516736 h 1733219"/>
              <a:gd name="connsiteX3" fmla="*/ 610299 w 928495"/>
              <a:gd name="connsiteY3" fmla="*/ 1733219 h 1733219"/>
              <a:gd name="connsiteX4" fmla="*/ 0 w 928495"/>
              <a:gd name="connsiteY4" fmla="*/ 1321815 h 1733219"/>
              <a:gd name="connsiteX0" fmla="*/ 0 w 928495"/>
              <a:gd name="connsiteY0" fmla="*/ 1321815 h 1702957"/>
              <a:gd name="connsiteX1" fmla="*/ 6570 w 928495"/>
              <a:gd name="connsiteY1" fmla="*/ 0 h 1702957"/>
              <a:gd name="connsiteX2" fmla="*/ 928495 w 928495"/>
              <a:gd name="connsiteY2" fmla="*/ 1516736 h 1702957"/>
              <a:gd name="connsiteX3" fmla="*/ 526857 w 928495"/>
              <a:gd name="connsiteY3" fmla="*/ 1702957 h 1702957"/>
              <a:gd name="connsiteX4" fmla="*/ 0 w 928495"/>
              <a:gd name="connsiteY4" fmla="*/ 1321815 h 1702957"/>
              <a:gd name="connsiteX0" fmla="*/ 0 w 928495"/>
              <a:gd name="connsiteY0" fmla="*/ 1321815 h 1687826"/>
              <a:gd name="connsiteX1" fmla="*/ 6570 w 928495"/>
              <a:gd name="connsiteY1" fmla="*/ 0 h 1687826"/>
              <a:gd name="connsiteX2" fmla="*/ 928495 w 928495"/>
              <a:gd name="connsiteY2" fmla="*/ 1516736 h 1687826"/>
              <a:gd name="connsiteX3" fmla="*/ 574538 w 928495"/>
              <a:gd name="connsiteY3" fmla="*/ 1687826 h 1687826"/>
              <a:gd name="connsiteX4" fmla="*/ 0 w 928495"/>
              <a:gd name="connsiteY4" fmla="*/ 1321815 h 1687826"/>
              <a:gd name="connsiteX0" fmla="*/ 219914 w 921925"/>
              <a:gd name="connsiteY0" fmla="*/ 1274326 h 1687826"/>
              <a:gd name="connsiteX1" fmla="*/ 0 w 921925"/>
              <a:gd name="connsiteY1" fmla="*/ 0 h 1687826"/>
              <a:gd name="connsiteX2" fmla="*/ 921925 w 921925"/>
              <a:gd name="connsiteY2" fmla="*/ 1516736 h 1687826"/>
              <a:gd name="connsiteX3" fmla="*/ 567968 w 921925"/>
              <a:gd name="connsiteY3" fmla="*/ 1687826 h 1687826"/>
              <a:gd name="connsiteX4" fmla="*/ 219914 w 921925"/>
              <a:gd name="connsiteY4" fmla="*/ 1274326 h 1687826"/>
              <a:gd name="connsiteX0" fmla="*/ 219914 w 921925"/>
              <a:gd name="connsiteY0" fmla="*/ 1274326 h 1624506"/>
              <a:gd name="connsiteX1" fmla="*/ 0 w 921925"/>
              <a:gd name="connsiteY1" fmla="*/ 0 h 1624506"/>
              <a:gd name="connsiteX2" fmla="*/ 921925 w 921925"/>
              <a:gd name="connsiteY2" fmla="*/ 1516736 h 1624506"/>
              <a:gd name="connsiteX3" fmla="*/ 877894 w 921925"/>
              <a:gd name="connsiteY3" fmla="*/ 1624506 h 1624506"/>
              <a:gd name="connsiteX4" fmla="*/ 219914 w 921925"/>
              <a:gd name="connsiteY4" fmla="*/ 1274326 h 1624506"/>
              <a:gd name="connsiteX0" fmla="*/ 219914 w 1136489"/>
              <a:gd name="connsiteY0" fmla="*/ 1274326 h 1624506"/>
              <a:gd name="connsiteX1" fmla="*/ 0 w 1136489"/>
              <a:gd name="connsiteY1" fmla="*/ 0 h 1624506"/>
              <a:gd name="connsiteX2" fmla="*/ 1136489 w 1136489"/>
              <a:gd name="connsiteY2" fmla="*/ 1500906 h 1624506"/>
              <a:gd name="connsiteX3" fmla="*/ 877894 w 1136489"/>
              <a:gd name="connsiteY3" fmla="*/ 1624506 h 1624506"/>
              <a:gd name="connsiteX4" fmla="*/ 219914 w 1136489"/>
              <a:gd name="connsiteY4" fmla="*/ 1274326 h 162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6489" h="1624506">
                <a:moveTo>
                  <a:pt x="219914" y="1274326"/>
                </a:moveTo>
                <a:lnTo>
                  <a:pt x="0" y="0"/>
                </a:lnTo>
                <a:lnTo>
                  <a:pt x="1136489" y="1500906"/>
                </a:lnTo>
                <a:lnTo>
                  <a:pt x="877894" y="1624506"/>
                </a:lnTo>
                <a:lnTo>
                  <a:pt x="219914" y="1274326"/>
                </a:lnTo>
                <a:close/>
              </a:path>
            </a:pathLst>
          </a:custGeom>
          <a:solidFill>
            <a:schemeClr val="accent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3593732" y="4066796"/>
            <a:ext cx="13556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err="1">
                <a:latin typeface="Brandon Text Medium" pitchFamily="34" charset="0"/>
              </a:rPr>
              <a:t>Ground</a:t>
            </a:r>
            <a:r>
              <a:rPr lang="de-DE" sz="1100">
                <a:latin typeface="Brandon Text Medium" pitchFamily="34" charset="0"/>
              </a:rPr>
              <a:t> Station &amp;</a:t>
            </a:r>
          </a:p>
          <a:p>
            <a:pPr algn="ctr"/>
            <a:r>
              <a:rPr lang="de-DE" sz="1100">
                <a:latin typeface="Brandon Text Medium" pitchFamily="34" charset="0"/>
              </a:rPr>
              <a:t>Processing Unit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970119" y="1969658"/>
            <a:ext cx="691886" cy="430887"/>
          </a:xfrm>
          <a:prstGeom prst="rect">
            <a:avLst/>
          </a:prstGeom>
          <a:solidFill>
            <a:schemeClr val="accent1">
              <a:lumMod val="60000"/>
              <a:lumOff val="40000"/>
              <a:alpha val="66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100" err="1">
                <a:latin typeface="Brandon Text Medium" pitchFamily="34" charset="0"/>
              </a:rPr>
              <a:t>Camera</a:t>
            </a:r>
            <a:r>
              <a:rPr lang="de-DE" sz="1100">
                <a:latin typeface="Brandon Text Medium" pitchFamily="34" charset="0"/>
              </a:rPr>
              <a:t> </a:t>
            </a:r>
            <a:br>
              <a:rPr lang="de-DE" sz="1100">
                <a:latin typeface="Brandon Text Medium" pitchFamily="34" charset="0"/>
              </a:rPr>
            </a:br>
            <a:r>
              <a:rPr lang="de-DE" sz="1100">
                <a:latin typeface="Brandon Text Medium" pitchFamily="34" charset="0"/>
              </a:rPr>
              <a:t>System</a:t>
            </a:r>
          </a:p>
        </p:txBody>
      </p:sp>
      <p:sp>
        <p:nvSpPr>
          <p:cNvPr id="12" name="Ellipse 11"/>
          <p:cNvSpPr/>
          <p:nvPr/>
        </p:nvSpPr>
        <p:spPr>
          <a:xfrm>
            <a:off x="2085347" y="2979612"/>
            <a:ext cx="54368" cy="49432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/>
          <p:cNvSpPr/>
          <p:nvPr/>
        </p:nvSpPr>
        <p:spPr>
          <a:xfrm>
            <a:off x="1759142" y="3424497"/>
            <a:ext cx="54368" cy="49432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/>
          <p:cNvSpPr/>
          <p:nvPr/>
        </p:nvSpPr>
        <p:spPr>
          <a:xfrm>
            <a:off x="2574655" y="3127907"/>
            <a:ext cx="54368" cy="49432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/>
          <p:cNvSpPr/>
          <p:nvPr/>
        </p:nvSpPr>
        <p:spPr>
          <a:xfrm>
            <a:off x="3172697" y="2979612"/>
            <a:ext cx="54368" cy="49432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6" name="Gerade Verbindung 15"/>
          <p:cNvCxnSpPr>
            <a:stCxn id="15" idx="3"/>
          </p:cNvCxnSpPr>
          <p:nvPr/>
        </p:nvCxnSpPr>
        <p:spPr>
          <a:xfrm flipH="1">
            <a:off x="2411552" y="3021805"/>
            <a:ext cx="769107" cy="897010"/>
          </a:xfrm>
          <a:prstGeom prst="line">
            <a:avLst/>
          </a:prstGeom>
          <a:ln>
            <a:solidFill>
              <a:srgbClr val="FFC000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>
            <a:stCxn id="14" idx="3"/>
          </p:cNvCxnSpPr>
          <p:nvPr/>
        </p:nvCxnSpPr>
        <p:spPr>
          <a:xfrm flipH="1">
            <a:off x="2411552" y="3170100"/>
            <a:ext cx="171064" cy="748715"/>
          </a:xfrm>
          <a:prstGeom prst="line">
            <a:avLst/>
          </a:prstGeom>
          <a:ln>
            <a:solidFill>
              <a:srgbClr val="FFC000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>
            <a:stCxn id="12" idx="4"/>
          </p:cNvCxnSpPr>
          <p:nvPr/>
        </p:nvCxnSpPr>
        <p:spPr>
          <a:xfrm>
            <a:off x="2112531" y="3029043"/>
            <a:ext cx="299021" cy="889771"/>
          </a:xfrm>
          <a:prstGeom prst="line">
            <a:avLst/>
          </a:prstGeom>
          <a:ln>
            <a:solidFill>
              <a:srgbClr val="FFC000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>
            <a:stCxn id="13" idx="0"/>
          </p:cNvCxnSpPr>
          <p:nvPr/>
        </p:nvCxnSpPr>
        <p:spPr>
          <a:xfrm>
            <a:off x="1786325" y="3424497"/>
            <a:ext cx="625227" cy="494317"/>
          </a:xfrm>
          <a:prstGeom prst="line">
            <a:avLst/>
          </a:prstGeom>
          <a:ln>
            <a:solidFill>
              <a:srgbClr val="FFC000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3" descr="C:\Users\gsta_ve\AppData\Local\Microsoft\Windows\Temporary Internet Files\Content.IE5\TL4NTFVD\RWBA_PKW.svg[1].pn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" t="31717" r="5696" b="31711"/>
          <a:stretch/>
        </p:blipFill>
        <p:spPr bwMode="auto">
          <a:xfrm>
            <a:off x="1976612" y="3342580"/>
            <a:ext cx="217049" cy="81918"/>
          </a:xfrm>
          <a:prstGeom prst="rect">
            <a:avLst/>
          </a:prstGeom>
          <a:solidFill>
            <a:srgbClr val="FFFF00"/>
          </a:solidFill>
        </p:spPr>
      </p:pic>
      <p:cxnSp>
        <p:nvCxnSpPr>
          <p:cNvPr id="21" name="Gerade Verbindung 20"/>
          <p:cNvCxnSpPr/>
          <p:nvPr/>
        </p:nvCxnSpPr>
        <p:spPr>
          <a:xfrm>
            <a:off x="2058163" y="3375066"/>
            <a:ext cx="353389" cy="543749"/>
          </a:xfrm>
          <a:prstGeom prst="line">
            <a:avLst/>
          </a:prstGeom>
          <a:ln>
            <a:solidFill>
              <a:srgbClr val="C000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3" descr="C:\Users\gsta_ve\AppData\Local\Microsoft\Windows\Temporary Internet Files\Content.IE5\TL4NTFVD\RWBA_PKW.svg[1].pn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" t="31717" r="5696" b="31711"/>
          <a:stretch/>
        </p:blipFill>
        <p:spPr bwMode="auto">
          <a:xfrm>
            <a:off x="2357184" y="3029043"/>
            <a:ext cx="217049" cy="81918"/>
          </a:xfrm>
          <a:prstGeom prst="rect">
            <a:avLst/>
          </a:prstGeom>
          <a:solidFill>
            <a:srgbClr val="FFFF00"/>
          </a:solidFill>
        </p:spPr>
      </p:pic>
      <p:cxnSp>
        <p:nvCxnSpPr>
          <p:cNvPr id="23" name="Gerade Verbindung 22"/>
          <p:cNvCxnSpPr/>
          <p:nvPr/>
        </p:nvCxnSpPr>
        <p:spPr>
          <a:xfrm flipH="1">
            <a:off x="2411552" y="3078475"/>
            <a:ext cx="27184" cy="840340"/>
          </a:xfrm>
          <a:prstGeom prst="line">
            <a:avLst/>
          </a:prstGeom>
          <a:ln>
            <a:solidFill>
              <a:srgbClr val="C000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3" descr="C:\Users\gsta_ve\AppData\Local\Microsoft\Windows\Temporary Internet Files\Content.IE5\TL4NTFVD\RWBA_PKW.svg[1].pn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" t="31717" r="5696" b="31711"/>
          <a:stretch/>
        </p:blipFill>
        <p:spPr bwMode="auto">
          <a:xfrm>
            <a:off x="2683390" y="3276202"/>
            <a:ext cx="217049" cy="81918"/>
          </a:xfrm>
          <a:prstGeom prst="rect">
            <a:avLst/>
          </a:prstGeom>
          <a:solidFill>
            <a:srgbClr val="FFFF00"/>
          </a:solidFill>
        </p:spPr>
      </p:pic>
      <p:cxnSp>
        <p:nvCxnSpPr>
          <p:cNvPr id="25" name="Gerade Verbindung 24"/>
          <p:cNvCxnSpPr/>
          <p:nvPr/>
        </p:nvCxnSpPr>
        <p:spPr>
          <a:xfrm flipH="1">
            <a:off x="2411552" y="3325634"/>
            <a:ext cx="353389" cy="593181"/>
          </a:xfrm>
          <a:prstGeom prst="line">
            <a:avLst/>
          </a:prstGeom>
          <a:ln>
            <a:solidFill>
              <a:srgbClr val="C000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3" descr="C:\Users\gsta_ve\AppData\Local\Microsoft\Windows\Temporary Internet Files\Content.IE5\TL4NTFVD\RWBA_PKW.svg[1].pn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" t="31717" r="5696" b="31711"/>
          <a:stretch/>
        </p:blipFill>
        <p:spPr bwMode="auto">
          <a:xfrm>
            <a:off x="3281432" y="3276202"/>
            <a:ext cx="217049" cy="81918"/>
          </a:xfrm>
          <a:prstGeom prst="rect">
            <a:avLst/>
          </a:prstGeom>
          <a:solidFill>
            <a:srgbClr val="FFFF00"/>
          </a:solidFill>
        </p:spPr>
      </p:pic>
      <p:cxnSp>
        <p:nvCxnSpPr>
          <p:cNvPr id="27" name="Gerade Verbindung 26"/>
          <p:cNvCxnSpPr/>
          <p:nvPr/>
        </p:nvCxnSpPr>
        <p:spPr>
          <a:xfrm flipH="1">
            <a:off x="2411552" y="3325634"/>
            <a:ext cx="951432" cy="593181"/>
          </a:xfrm>
          <a:prstGeom prst="line">
            <a:avLst/>
          </a:prstGeom>
          <a:ln>
            <a:solidFill>
              <a:srgbClr val="C000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 descr="C:\Users\gsta_ve\AppData\Local\Microsoft\Windows\Temporary Internet Files\Content.IE5\TL4NTFVD\server_vista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817" y="3756371"/>
            <a:ext cx="341767" cy="31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feld 28"/>
          <p:cNvSpPr txBox="1"/>
          <p:nvPr/>
        </p:nvSpPr>
        <p:spPr>
          <a:xfrm>
            <a:off x="1712494" y="4030551"/>
            <a:ext cx="1424441" cy="430887"/>
          </a:xfrm>
          <a:prstGeom prst="rect">
            <a:avLst/>
          </a:prstGeom>
          <a:solidFill>
            <a:srgbClr val="F3B329">
              <a:alpha val="69000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100" err="1">
                <a:latin typeface="Brandon Text Medium" pitchFamily="34" charset="0"/>
              </a:rPr>
              <a:t>Terrestrial</a:t>
            </a:r>
            <a:r>
              <a:rPr lang="de-DE" sz="1100">
                <a:latin typeface="Brandon Text Medium" pitchFamily="34" charset="0"/>
              </a:rPr>
              <a:t> Traffic Sensors</a:t>
            </a:r>
          </a:p>
        </p:txBody>
      </p:sp>
      <p:cxnSp>
        <p:nvCxnSpPr>
          <p:cNvPr id="30" name="Gewinkelte Verbindung 29"/>
          <p:cNvCxnSpPr/>
          <p:nvPr/>
        </p:nvCxnSpPr>
        <p:spPr>
          <a:xfrm flipV="1">
            <a:off x="3199883" y="1852636"/>
            <a:ext cx="705728" cy="1"/>
          </a:xfrm>
          <a:prstGeom prst="bentConnector3">
            <a:avLst>
              <a:gd name="adj1" fmla="val 50000"/>
            </a:avLst>
          </a:prstGeom>
          <a:ln w="15875">
            <a:solidFill>
              <a:schemeClr val="tx1">
                <a:lumMod val="50000"/>
                <a:lumOff val="50000"/>
              </a:schemeClr>
            </a:solidFill>
            <a:prstDash val="dash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2" descr="http://vabene.dlr.de/vabene/Aktuelles/Empfangsantenne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2125" y="1657637"/>
            <a:ext cx="476276" cy="6115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Gerade Verbindung mit Pfeil 31"/>
          <p:cNvCxnSpPr/>
          <p:nvPr/>
        </p:nvCxnSpPr>
        <p:spPr>
          <a:xfrm flipV="1">
            <a:off x="2683390" y="3823489"/>
            <a:ext cx="923933" cy="3537"/>
          </a:xfrm>
          <a:prstGeom prst="straightConnector1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prstDash val="dash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5390184" y="3775687"/>
            <a:ext cx="17947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latin typeface="Brandon Text Medium" pitchFamily="34" charset="0"/>
              </a:rPr>
              <a:t>Dissemination</a:t>
            </a:r>
            <a:r>
              <a:rPr lang="de-DE" sz="1400" b="1" dirty="0">
                <a:latin typeface="Brandon Text Medium" pitchFamily="34" charset="0"/>
              </a:rPr>
              <a:t>, </a:t>
            </a:r>
            <a:r>
              <a:rPr lang="en-GB" sz="1400" b="1" dirty="0" smtClean="0">
                <a:latin typeface="Brandon Text Medium" pitchFamily="34" charset="0"/>
              </a:rPr>
              <a:t>Visualisation</a:t>
            </a:r>
            <a:r>
              <a:rPr lang="de-DE" sz="1400" b="1" dirty="0" smtClean="0">
                <a:latin typeface="Brandon Text Medium" pitchFamily="34" charset="0"/>
              </a:rPr>
              <a:t> </a:t>
            </a:r>
            <a:r>
              <a:rPr lang="de-DE" sz="1400" b="1" dirty="0">
                <a:latin typeface="Brandon Text Medium" pitchFamily="34" charset="0"/>
              </a:rPr>
              <a:t>&amp; Interaction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3800474" y="2287567"/>
            <a:ext cx="943199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>
                <a:latin typeface="Brandon Text Medium" pitchFamily="34" charset="0"/>
              </a:rPr>
              <a:t>Image</a:t>
            </a:r>
            <a:br>
              <a:rPr lang="de-DE" sz="1100">
                <a:latin typeface="Brandon Text Medium" pitchFamily="34" charset="0"/>
              </a:rPr>
            </a:br>
            <a:r>
              <a:rPr lang="de-DE" sz="1100">
                <a:latin typeface="Brandon Text Medium" pitchFamily="34" charset="0"/>
              </a:rPr>
              <a:t>Data Link</a:t>
            </a:r>
          </a:p>
        </p:txBody>
      </p:sp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38" y="1375272"/>
            <a:ext cx="2034084" cy="51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" name="Gewinkelte Verbindung 38"/>
          <p:cNvCxnSpPr/>
          <p:nvPr/>
        </p:nvCxnSpPr>
        <p:spPr>
          <a:xfrm>
            <a:off x="784881" y="2458176"/>
            <a:ext cx="0" cy="916890"/>
          </a:xfrm>
          <a:prstGeom prst="straightConnector1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prstDash val="dash"/>
            <a:headEnd type="triangl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feld 36"/>
          <p:cNvSpPr txBox="1"/>
          <p:nvPr/>
        </p:nvSpPr>
        <p:spPr>
          <a:xfrm>
            <a:off x="433343" y="2273795"/>
            <a:ext cx="704637" cy="17958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1100" dirty="0">
                <a:latin typeface="Brandon Text Medium" pitchFamily="34" charset="0"/>
              </a:rPr>
              <a:t>C³ Data Link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245943" y="4052072"/>
            <a:ext cx="1223857" cy="2957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100" err="1">
                <a:latin typeface="Brandon Text Medium" pitchFamily="34" charset="0"/>
              </a:rPr>
              <a:t>Ground</a:t>
            </a:r>
            <a:r>
              <a:rPr lang="de-DE" sz="1100">
                <a:latin typeface="Brandon Text Medium" pitchFamily="34" charset="0"/>
              </a:rPr>
              <a:t> Control Station</a:t>
            </a:r>
            <a:br>
              <a:rPr lang="de-DE" sz="1100">
                <a:latin typeface="Brandon Text Medium" pitchFamily="34" charset="0"/>
              </a:rPr>
            </a:br>
            <a:r>
              <a:rPr lang="de-DE" sz="1100">
                <a:latin typeface="Brandon Text Medium" pitchFamily="34" charset="0"/>
              </a:rPr>
              <a:t>U-Fly</a:t>
            </a:r>
          </a:p>
        </p:txBody>
      </p:sp>
      <p:pic>
        <p:nvPicPr>
          <p:cNvPr id="39" name="Picture 3" descr="D:\_Bilder\20140911 ERA SAT ASMGCS Versuchsfahrzeug\ERA MLAT SAT 20140910\Pictures ERA MLAT SAT 20140910\DSCF612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9" t="11672" r="37552" b="31022"/>
          <a:stretch/>
        </p:blipFill>
        <p:spPr bwMode="auto">
          <a:xfrm>
            <a:off x="503708" y="1652506"/>
            <a:ext cx="563907" cy="6218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feld 39"/>
          <p:cNvSpPr txBox="1"/>
          <p:nvPr/>
        </p:nvSpPr>
        <p:spPr>
          <a:xfrm>
            <a:off x="1469800" y="1969658"/>
            <a:ext cx="1014044" cy="430887"/>
          </a:xfrm>
          <a:prstGeom prst="rect">
            <a:avLst/>
          </a:prstGeom>
          <a:solidFill>
            <a:schemeClr val="accent3">
              <a:alpha val="66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100">
                <a:latin typeface="Brandon Text Medium" pitchFamily="34" charset="0"/>
              </a:rPr>
              <a:t>Command </a:t>
            </a:r>
            <a:br>
              <a:rPr lang="de-DE" sz="1100">
                <a:latin typeface="Brandon Text Medium" pitchFamily="34" charset="0"/>
              </a:rPr>
            </a:br>
            <a:r>
              <a:rPr lang="de-DE" sz="1100">
                <a:latin typeface="Brandon Text Medium" pitchFamily="34" charset="0"/>
              </a:rPr>
              <a:t>&amp; Control</a:t>
            </a:r>
          </a:p>
        </p:txBody>
      </p:sp>
      <p:cxnSp>
        <p:nvCxnSpPr>
          <p:cNvPr id="41" name="Gewinkelte Verbindung 86"/>
          <p:cNvCxnSpPr/>
          <p:nvPr/>
        </p:nvCxnSpPr>
        <p:spPr>
          <a:xfrm>
            <a:off x="1137980" y="1852636"/>
            <a:ext cx="770223" cy="0"/>
          </a:xfrm>
          <a:prstGeom prst="straightConnector1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prstDash val="dash"/>
            <a:headEnd type="triangl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winkelte Verbindung 41"/>
          <p:cNvCxnSpPr>
            <a:stCxn id="34" idx="2"/>
            <a:endCxn id="8" idx="0"/>
          </p:cNvCxnSpPr>
          <p:nvPr/>
        </p:nvCxnSpPr>
        <p:spPr>
          <a:xfrm rot="5400000">
            <a:off x="3868342" y="3119629"/>
            <a:ext cx="804907" cy="2559"/>
          </a:xfrm>
          <a:prstGeom prst="bentConnector3">
            <a:avLst>
              <a:gd name="adj1" fmla="val 50000"/>
            </a:avLst>
          </a:prstGeom>
          <a:ln w="15875">
            <a:solidFill>
              <a:schemeClr val="tx1">
                <a:lumMod val="50000"/>
                <a:lumOff val="50000"/>
              </a:schemeClr>
            </a:solidFill>
            <a:prstDash val="dash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reihandform 42"/>
          <p:cNvSpPr/>
          <p:nvPr/>
        </p:nvSpPr>
        <p:spPr>
          <a:xfrm>
            <a:off x="2646026" y="2559426"/>
            <a:ext cx="967525" cy="1044592"/>
          </a:xfrm>
          <a:custGeom>
            <a:avLst/>
            <a:gdLst>
              <a:gd name="connsiteX0" fmla="*/ 0 w 1281455"/>
              <a:gd name="connsiteY0" fmla="*/ 0 h 1521673"/>
              <a:gd name="connsiteX1" fmla="*/ 1151725 w 1281455"/>
              <a:gd name="connsiteY1" fmla="*/ 900439 h 1521673"/>
              <a:gd name="connsiteX2" fmla="*/ 1200586 w 1281455"/>
              <a:gd name="connsiteY2" fmla="*/ 1200586 h 1521673"/>
              <a:gd name="connsiteX3" fmla="*/ 670094 w 1281455"/>
              <a:gd name="connsiteY3" fmla="*/ 1521673 h 152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1455" h="1521673">
                <a:moveTo>
                  <a:pt x="0" y="0"/>
                </a:moveTo>
                <a:cubicBezTo>
                  <a:pt x="475813" y="350170"/>
                  <a:pt x="951627" y="700341"/>
                  <a:pt x="1151725" y="900439"/>
                </a:cubicBezTo>
                <a:cubicBezTo>
                  <a:pt x="1351823" y="1100537"/>
                  <a:pt x="1280858" y="1097047"/>
                  <a:pt x="1200586" y="1200586"/>
                </a:cubicBezTo>
                <a:cubicBezTo>
                  <a:pt x="1120314" y="1304125"/>
                  <a:pt x="895204" y="1412899"/>
                  <a:pt x="670094" y="1521673"/>
                </a:cubicBezTo>
              </a:path>
            </a:pathLst>
          </a:custGeom>
          <a:noFill/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4" name="Gerade Verbindung 43"/>
          <p:cNvCxnSpPr>
            <a:stCxn id="43" idx="0"/>
          </p:cNvCxnSpPr>
          <p:nvPr/>
        </p:nvCxnSpPr>
        <p:spPr>
          <a:xfrm flipH="1" flipV="1">
            <a:off x="2497084" y="2453384"/>
            <a:ext cx="148942" cy="106042"/>
          </a:xfrm>
          <a:prstGeom prst="line">
            <a:avLst/>
          </a:prstGeom>
          <a:ln>
            <a:solidFill>
              <a:schemeClr val="accent3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" name="Gruppieren 44"/>
          <p:cNvGrpSpPr/>
          <p:nvPr/>
        </p:nvGrpSpPr>
        <p:grpSpPr>
          <a:xfrm>
            <a:off x="310571" y="3402005"/>
            <a:ext cx="1090587" cy="631304"/>
            <a:chOff x="683030" y="3544809"/>
            <a:chExt cx="1444446" cy="919631"/>
          </a:xfrm>
        </p:grpSpPr>
        <p:pic>
          <p:nvPicPr>
            <p:cNvPr id="46" name="Picture 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030" y="3544809"/>
              <a:ext cx="1444446" cy="919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" descr="Y:\home\Projekte\DRIVER\Exp40\pictures\EXP_40\Missionsplanung_UFLY_Tankumsee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832" y="3574890"/>
              <a:ext cx="966167" cy="576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8" name="Grafik 4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9708" y="2515416"/>
            <a:ext cx="1785187" cy="114646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4042" y="1617229"/>
            <a:ext cx="1889344" cy="10736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7723" y="1255651"/>
            <a:ext cx="2069366" cy="10624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4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383" b="83957" l="7254" r="954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667" t="24409" r="5334" b="16443"/>
          <a:stretch/>
        </p:blipFill>
        <p:spPr bwMode="auto">
          <a:xfrm>
            <a:off x="6309093" y="3017367"/>
            <a:ext cx="2711082" cy="12222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2" name="Rechteck 51"/>
          <p:cNvSpPr/>
          <p:nvPr/>
        </p:nvSpPr>
        <p:spPr>
          <a:xfrm>
            <a:off x="5362575" y="1102995"/>
            <a:ext cx="3695700" cy="34004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Rechteck: abgerundete Ecken 5">
            <a:extLst>
              <a:ext uri="{FF2B5EF4-FFF2-40B4-BE49-F238E27FC236}">
                <a16:creationId xmlns:a16="http://schemas.microsoft.com/office/drawing/2014/main" xmlns="" id="{FF1B82EF-484D-498D-BA5F-B6597F5AB379}"/>
              </a:ext>
            </a:extLst>
          </p:cNvPr>
          <p:cNvSpPr/>
          <p:nvPr/>
        </p:nvSpPr>
        <p:spPr>
          <a:xfrm>
            <a:off x="1" y="1241631"/>
            <a:ext cx="5119098" cy="3232507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4" name="Pfeil nach rechts 53"/>
          <p:cNvSpPr/>
          <p:nvPr/>
        </p:nvSpPr>
        <p:spPr>
          <a:xfrm>
            <a:off x="4786291" y="2922802"/>
            <a:ext cx="516476" cy="254537"/>
          </a:xfrm>
          <a:prstGeom prst="rightArrow">
            <a:avLst/>
          </a:prstGeom>
          <a:solidFill>
            <a:srgbClr val="00497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Textfeld 54"/>
          <p:cNvSpPr txBox="1"/>
          <p:nvPr/>
        </p:nvSpPr>
        <p:spPr>
          <a:xfrm>
            <a:off x="8162925" y="1122045"/>
            <a:ext cx="85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Trial 4</a:t>
            </a:r>
            <a:endParaRPr lang="de-DE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feld 55"/>
          <p:cNvSpPr txBox="1"/>
          <p:nvPr/>
        </p:nvSpPr>
        <p:spPr>
          <a:xfrm>
            <a:off x="5287527" y="725376"/>
            <a:ext cx="2904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Module: </a:t>
            </a:r>
            <a:r>
              <a:rPr lang="de-DE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KeepOperational</a:t>
            </a:r>
            <a:endParaRPr lang="de-DE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feld 56"/>
          <p:cNvSpPr txBox="1"/>
          <p:nvPr/>
        </p:nvSpPr>
        <p:spPr>
          <a:xfrm>
            <a:off x="7707603" y="4522848"/>
            <a:ext cx="1419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Module: ZKI</a:t>
            </a:r>
            <a:endParaRPr lang="de-DE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79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52" grpId="0" animBg="1"/>
      <p:bldP spid="53" grpId="0" animBg="1"/>
      <p:bldP spid="54" grpId="0" animBg="1"/>
      <p:bldP spid="55" grpId="0"/>
      <p:bldP spid="56" grpId="0"/>
      <p:bldP spid="5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DRIVER+ Project</a:t>
            </a:r>
            <a:endParaRPr lang="fr-FR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F4C4A7-A8A2-774E-9968-91CCA6FE0429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9" name="Picture 4" descr="ZKI_040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8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5875" y="-43942"/>
            <a:ext cx="9206468" cy="6899734"/>
          </a:xfrm>
          <a:prstGeom prst="rect">
            <a:avLst/>
          </a:prstGeom>
          <a:ln>
            <a:noFill/>
          </a:ln>
          <a:extLst/>
        </p:spPr>
      </p:pic>
      <p:sp>
        <p:nvSpPr>
          <p:cNvPr id="10" name="Abgerundetes Rechteck 9"/>
          <p:cNvSpPr/>
          <p:nvPr/>
        </p:nvSpPr>
        <p:spPr bwMode="auto">
          <a:xfrm>
            <a:off x="3917082" y="1624084"/>
            <a:ext cx="5099371" cy="3234509"/>
          </a:xfrm>
          <a:prstGeom prst="roundRect">
            <a:avLst>
              <a:gd name="adj" fmla="val 11365"/>
            </a:avLst>
          </a:prstGeom>
          <a:solidFill>
            <a:srgbClr val="595959">
              <a:alpha val="40000"/>
            </a:srgbClr>
          </a:solidFill>
          <a:ln>
            <a:noFill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285750" indent="-285750">
              <a:lnSpc>
                <a:spcPct val="150000"/>
              </a:lnSpc>
              <a:buFont typeface="Symbol" pitchFamily="18" charset="2"/>
              <a:buChar char="-"/>
              <a:defRPr/>
            </a:pPr>
            <a:r>
              <a:rPr 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Provides a </a:t>
            </a:r>
            <a:r>
              <a:rPr lang="en-US" sz="1400" b="1" dirty="0">
                <a:solidFill>
                  <a:srgbClr val="F3B329"/>
                </a:solidFill>
                <a:cs typeface="Arial" panose="020B0604020202020204" pitchFamily="34" charset="0"/>
              </a:rPr>
              <a:t>12/7 service </a:t>
            </a:r>
            <a:r>
              <a:rPr 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for </a:t>
            </a:r>
          </a:p>
          <a:p>
            <a:pPr marL="742950" lvl="1" indent="-285750">
              <a:lnSpc>
                <a:spcPct val="150000"/>
              </a:lnSpc>
              <a:buFont typeface="Symbol" pitchFamily="18" charset="2"/>
              <a:buChar char="-"/>
              <a:defRPr/>
            </a:pPr>
            <a:r>
              <a:rPr lang="en-US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Provision of satellite and airborne imagery</a:t>
            </a:r>
          </a:p>
          <a:p>
            <a:pPr marL="742950" lvl="1" indent="-285750">
              <a:lnSpc>
                <a:spcPct val="150000"/>
              </a:lnSpc>
              <a:buFont typeface="Symbol" pitchFamily="18" charset="2"/>
              <a:buChar char="-"/>
              <a:defRPr/>
            </a:pPr>
            <a:r>
              <a:rPr lang="en-US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Rapid </a:t>
            </a:r>
            <a:r>
              <a:rPr 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mapping and damage assessment</a:t>
            </a:r>
          </a:p>
          <a:p>
            <a:pPr marL="742950" lvl="1" indent="-285750">
              <a:lnSpc>
                <a:spcPct val="150000"/>
              </a:lnSpc>
              <a:buFont typeface="Symbol" pitchFamily="18" charset="2"/>
              <a:buChar char="-"/>
              <a:defRPr/>
            </a:pPr>
            <a:r>
              <a:rPr 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Monitoring crisis situations</a:t>
            </a:r>
          </a:p>
          <a:p>
            <a:pPr marL="285750" indent="-285750">
              <a:lnSpc>
                <a:spcPct val="150000"/>
              </a:lnSpc>
              <a:buFont typeface="Symbol" pitchFamily="18" charset="2"/>
              <a:buChar char="-"/>
              <a:defRPr/>
            </a:pPr>
            <a:r>
              <a:rPr lang="en-US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Has </a:t>
            </a:r>
            <a:r>
              <a:rPr 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a substantial focus on </a:t>
            </a:r>
            <a:r>
              <a:rPr lang="en-US" sz="1400" b="1" dirty="0" smtClean="0">
                <a:solidFill>
                  <a:srgbClr val="F3B329"/>
                </a:solidFill>
                <a:cs typeface="Arial" panose="020B0604020202020204" pitchFamily="34" charset="0"/>
              </a:rPr>
              <a:t>research </a:t>
            </a:r>
            <a:r>
              <a:rPr lang="en-US" sz="1400" b="1" dirty="0">
                <a:solidFill>
                  <a:srgbClr val="F3B329"/>
                </a:solidFill>
                <a:cs typeface="Arial" panose="020B0604020202020204" pitchFamily="34" charset="0"/>
              </a:rPr>
              <a:t>and development</a:t>
            </a:r>
          </a:p>
          <a:p>
            <a:pPr marL="285750" indent="-285750">
              <a:lnSpc>
                <a:spcPct val="150000"/>
              </a:lnSpc>
              <a:buFont typeface="Symbol" pitchFamily="18" charset="2"/>
              <a:buChar char="-"/>
              <a:defRPr/>
            </a:pPr>
            <a:r>
              <a:rPr lang="en-US" sz="1400" b="1" dirty="0" smtClean="0">
                <a:solidFill>
                  <a:srgbClr val="F3B329"/>
                </a:solidFill>
                <a:cs typeface="Arial" panose="020B0604020202020204" pitchFamily="34" charset="0"/>
              </a:rPr>
              <a:t>Consulting </a:t>
            </a:r>
            <a:r>
              <a:rPr lang="en-US" sz="1400" b="1" dirty="0">
                <a:solidFill>
                  <a:srgbClr val="F3B329"/>
                </a:solidFill>
                <a:cs typeface="Arial" panose="020B0604020202020204" pitchFamily="34" charset="0"/>
              </a:rPr>
              <a:t>and training </a:t>
            </a:r>
            <a:endParaRPr lang="en-US" sz="1400" b="1" dirty="0" smtClean="0">
              <a:solidFill>
                <a:srgbClr val="F3B329"/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Symbol" pitchFamily="18" charset="2"/>
              <a:buChar char="-"/>
              <a:defRPr/>
            </a:pPr>
            <a:r>
              <a:rPr lang="en-US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Since 1999</a:t>
            </a:r>
          </a:p>
          <a:p>
            <a:pPr marL="742950" lvl="1" indent="-285750">
              <a:lnSpc>
                <a:spcPct val="150000"/>
              </a:lnSpc>
              <a:buFont typeface="Symbol" pitchFamily="18" charset="2"/>
              <a:buChar char="-"/>
              <a:defRPr/>
            </a:pPr>
            <a:r>
              <a:rPr 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Over 400 activations and trainings</a:t>
            </a:r>
          </a:p>
          <a:p>
            <a:pPr marL="742950" lvl="1" indent="-285750">
              <a:lnSpc>
                <a:spcPct val="150000"/>
              </a:lnSpc>
              <a:buFont typeface="Symbol" pitchFamily="18" charset="2"/>
              <a:buChar char="-"/>
              <a:defRPr/>
            </a:pPr>
            <a:r>
              <a:rPr 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More than 1000 </a:t>
            </a:r>
            <a:r>
              <a:rPr lang="en-US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products</a:t>
            </a:r>
            <a:endParaRPr lang="en-US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2" name="Picture 2" descr="https://www.zki.dlr.de/system/files/resize/media/filefield/block/image/ISO_9001_2015_COL_0-120x1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831" y="3945958"/>
            <a:ext cx="1143000" cy="110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176" y="354408"/>
            <a:ext cx="1500847" cy="651895"/>
          </a:xfrm>
          <a:prstGeom prst="rect">
            <a:avLst/>
          </a:prstGeom>
        </p:spPr>
      </p:pic>
      <p:sp>
        <p:nvSpPr>
          <p:cNvPr id="14" name="Titel 3"/>
          <p:cNvSpPr txBox="1">
            <a:spLocks/>
          </p:cNvSpPr>
          <p:nvPr/>
        </p:nvSpPr>
        <p:spPr>
          <a:xfrm>
            <a:off x="377071" y="287867"/>
            <a:ext cx="8207775" cy="5871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rgbClr val="F3B329"/>
                </a:solidFill>
                <a:latin typeface="Brandon Text Medium" pitchFamily="34" charset="0"/>
                <a:ea typeface="Brandon Text Medium" pitchFamily="34" charset="0"/>
                <a:cs typeface="Brandon Text Medium" pitchFamily="34" charset="0"/>
              </a:defRPr>
            </a:lvl1pPr>
          </a:lstStyle>
          <a:p>
            <a:r>
              <a:rPr lang="en-US" sz="2000" dirty="0" smtClean="0"/>
              <a:t>Center for Satellite Based Crisis Information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95347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DRIVER+ Project</a:t>
            </a:r>
            <a:endParaRPr lang="fr-FR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43039" y="135467"/>
            <a:ext cx="8577458" cy="587142"/>
          </a:xfrm>
        </p:spPr>
        <p:txBody>
          <a:bodyPr>
            <a:normAutofit/>
          </a:bodyPr>
          <a:lstStyle/>
          <a:p>
            <a:r>
              <a:rPr lang="en-GB" altLang="de-DE" dirty="0"/>
              <a:t>Involvement </a:t>
            </a:r>
            <a:r>
              <a:rPr lang="en-GB" altLang="de-DE" dirty="0" smtClean="0"/>
              <a:t>on </a:t>
            </a:r>
            <a:r>
              <a:rPr lang="en-GB" altLang="de-DE" dirty="0"/>
              <a:t>national </a:t>
            </a:r>
            <a:r>
              <a:rPr lang="en-GB" altLang="de-DE" dirty="0" smtClean="0"/>
              <a:t>&amp; international </a:t>
            </a:r>
            <a:r>
              <a:rPr lang="en-GB" altLang="de-DE" dirty="0"/>
              <a:t>level</a:t>
            </a:r>
            <a:endParaRPr lang="de-DE" dirty="0"/>
          </a:p>
        </p:txBody>
      </p:sp>
      <p:sp>
        <p:nvSpPr>
          <p:cNvPr id="7" name="Abgerundetes Rechteck 7"/>
          <p:cNvSpPr>
            <a:spLocks noChangeArrowheads="1"/>
          </p:cNvSpPr>
          <p:nvPr/>
        </p:nvSpPr>
        <p:spPr bwMode="auto">
          <a:xfrm>
            <a:off x="3403874" y="1008000"/>
            <a:ext cx="2633291" cy="3744000"/>
          </a:xfrm>
          <a:prstGeom prst="roundRect">
            <a:avLst>
              <a:gd name="adj" fmla="val 13699"/>
            </a:avLst>
          </a:prstGeom>
          <a:noFill/>
          <a:ln w="25400">
            <a:solidFill>
              <a:srgbClr val="B8CDEA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742950" indent="-28575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1430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3pPr>
            <a:lvl4pPr marL="16002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4pPr>
            <a:lvl5pPr marL="20574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9pPr>
          </a:lstStyle>
          <a:p>
            <a:pPr eaLnBrk="1" hangingPunct="1"/>
            <a:endParaRPr lang="en-GB" altLang="de-DE"/>
          </a:p>
        </p:txBody>
      </p:sp>
      <p:sp>
        <p:nvSpPr>
          <p:cNvPr id="8" name="Abgerundetes Rechteck 8"/>
          <p:cNvSpPr>
            <a:spLocks noChangeArrowheads="1"/>
          </p:cNvSpPr>
          <p:nvPr/>
        </p:nvSpPr>
        <p:spPr bwMode="auto">
          <a:xfrm>
            <a:off x="6362700" y="1008000"/>
            <a:ext cx="2657797" cy="3744000"/>
          </a:xfrm>
          <a:prstGeom prst="roundRect">
            <a:avLst>
              <a:gd name="adj" fmla="val 13699"/>
            </a:avLst>
          </a:prstGeom>
          <a:noFill/>
          <a:ln w="25400">
            <a:solidFill>
              <a:srgbClr val="B8CDEA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742950" indent="-28575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1430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3pPr>
            <a:lvl4pPr marL="16002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4pPr>
            <a:lvl5pPr marL="20574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9pPr>
          </a:lstStyle>
          <a:p>
            <a:pPr eaLnBrk="1" hangingPunct="1"/>
            <a:endParaRPr lang="en-GB" altLang="de-DE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51546" y="1042442"/>
            <a:ext cx="2620590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742950" indent="-28575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1430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3pPr>
            <a:lvl4pPr marL="16002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4pPr>
            <a:lvl5pPr marL="20574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en-GB" altLang="de-DE" sz="2000" b="1" dirty="0" smtClean="0">
                <a:solidFill>
                  <a:srgbClr val="000000"/>
                </a:solidFill>
                <a:cs typeface="ヒラギノ角ゴ Pro W3"/>
              </a:rPr>
              <a:t>GERMANY</a:t>
            </a:r>
            <a:endParaRPr lang="en-GB" altLang="de-DE" sz="2000" b="1" dirty="0">
              <a:solidFill>
                <a:srgbClr val="000000"/>
              </a:solidFill>
              <a:cs typeface="ヒラギノ角ゴ Pro W3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endParaRPr lang="en-GB" altLang="de-DE" sz="1400" dirty="0">
              <a:solidFill>
                <a:srgbClr val="000000"/>
              </a:solidFill>
              <a:cs typeface="ヒラギノ角ゴ Pro W3"/>
            </a:endParaRP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en-GB" altLang="de-DE" sz="1600" dirty="0">
                <a:solidFill>
                  <a:srgbClr val="000000"/>
                </a:solidFill>
                <a:cs typeface="ヒラギノ角ゴ Pro W3"/>
              </a:rPr>
              <a:t>Emergency Mapping Service Provision within a national mandate for the German Federal Ministry of Interior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362700" y="1000919"/>
            <a:ext cx="2657797" cy="17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742950" indent="-28575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1430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3pPr>
            <a:lvl4pPr marL="16002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4pPr>
            <a:lvl5pPr marL="20574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en-GB" altLang="de-DE" sz="2000" b="1" dirty="0" smtClean="0">
                <a:solidFill>
                  <a:srgbClr val="000000"/>
                </a:solidFill>
                <a:cs typeface="ヒラギノ角ゴ Pro W3"/>
              </a:rPr>
              <a:t>GLOBAL</a:t>
            </a:r>
            <a:endParaRPr lang="en-GB" altLang="de-DE" sz="2000" b="1" dirty="0">
              <a:solidFill>
                <a:srgbClr val="000000"/>
              </a:solidFill>
              <a:cs typeface="ヒラギノ角ゴ Pro W3"/>
            </a:endParaRPr>
          </a:p>
          <a:p>
            <a:pPr algn="ctr" eaLnBrk="1" hangingPunct="1">
              <a:lnSpc>
                <a:spcPct val="100000"/>
              </a:lnSpc>
              <a:buFontTx/>
              <a:buNone/>
            </a:pPr>
            <a:endParaRPr lang="en-GB" altLang="de-DE" sz="1400" dirty="0">
              <a:solidFill>
                <a:srgbClr val="000000"/>
              </a:solidFill>
              <a:cs typeface="ヒラギノ角ゴ Pro W3"/>
            </a:endParaRP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en-GB" altLang="de-DE" sz="1600" dirty="0">
                <a:solidFill>
                  <a:srgbClr val="000000"/>
                </a:solidFill>
                <a:cs typeface="ヒラギノ角ゴ Pro W3"/>
              </a:rPr>
              <a:t>DLR as member of the International Charter ‚Space and major disasters‘</a:t>
            </a:r>
          </a:p>
          <a:p>
            <a:pPr algn="ctr" eaLnBrk="1" hangingPunct="1">
              <a:lnSpc>
                <a:spcPct val="100000"/>
              </a:lnSpc>
              <a:buFontTx/>
              <a:buNone/>
            </a:pPr>
            <a:endParaRPr lang="en-GB" altLang="de-DE" sz="1100" dirty="0">
              <a:solidFill>
                <a:srgbClr val="000000"/>
              </a:solidFill>
              <a:cs typeface="ヒラギノ角ゴ Pro W3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3403873" y="1042442"/>
            <a:ext cx="2633291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742950" indent="-28575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1430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3pPr>
            <a:lvl4pPr marL="16002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4pPr>
            <a:lvl5pPr marL="20574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en-GB" altLang="de-DE" sz="2000" b="1" dirty="0" smtClean="0">
                <a:solidFill>
                  <a:srgbClr val="000000"/>
                </a:solidFill>
                <a:cs typeface="ヒラギノ角ゴ Pro W3"/>
              </a:rPr>
              <a:t>EUROPE</a:t>
            </a:r>
            <a:endParaRPr lang="en-GB" altLang="de-DE" sz="2000" b="1" dirty="0">
              <a:solidFill>
                <a:srgbClr val="000000"/>
              </a:solidFill>
              <a:cs typeface="ヒラギノ角ゴ Pro W3"/>
            </a:endParaRPr>
          </a:p>
          <a:p>
            <a:pPr algn="ctr" eaLnBrk="1" hangingPunct="1">
              <a:lnSpc>
                <a:spcPct val="100000"/>
              </a:lnSpc>
              <a:buFontTx/>
              <a:buNone/>
            </a:pPr>
            <a:endParaRPr lang="en-GB" altLang="de-DE" sz="1400" dirty="0">
              <a:solidFill>
                <a:srgbClr val="000000"/>
              </a:solidFill>
              <a:cs typeface="ヒラギノ角ゴ Pro W3"/>
            </a:endParaRP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en-GB" altLang="de-DE" sz="1600" dirty="0">
                <a:solidFill>
                  <a:srgbClr val="000000"/>
                </a:solidFill>
                <a:cs typeface="ヒラギノ角ゴ Pro W3"/>
              </a:rPr>
              <a:t>Contribution through research projects, pre-operational and operational services</a:t>
            </a:r>
          </a:p>
        </p:txBody>
      </p:sp>
      <p:pic>
        <p:nvPicPr>
          <p:cNvPr id="12" name="Grafik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0062" y="3337313"/>
            <a:ext cx="2280913" cy="75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bgerundetes Rechteck 6"/>
          <p:cNvSpPr>
            <a:spLocks noChangeArrowheads="1"/>
          </p:cNvSpPr>
          <p:nvPr/>
        </p:nvSpPr>
        <p:spPr bwMode="auto">
          <a:xfrm>
            <a:off x="451545" y="1008000"/>
            <a:ext cx="2633290" cy="3744000"/>
          </a:xfrm>
          <a:prstGeom prst="roundRect">
            <a:avLst>
              <a:gd name="adj" fmla="val 13699"/>
            </a:avLst>
          </a:prstGeom>
          <a:noFill/>
          <a:ln w="25400">
            <a:solidFill>
              <a:srgbClr val="B8CDEA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742950" indent="-28575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1430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3pPr>
            <a:lvl4pPr marL="16002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4pPr>
            <a:lvl5pPr marL="20574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9pPr>
          </a:lstStyle>
          <a:p>
            <a:pPr eaLnBrk="1" hangingPunct="1"/>
            <a:endParaRPr lang="en-GB" altLang="de-DE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721" y="4123705"/>
            <a:ext cx="2160240" cy="383689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290" y="2826459"/>
            <a:ext cx="1955800" cy="1270000"/>
          </a:xfrm>
          <a:prstGeom prst="rect">
            <a:avLst/>
          </a:prstGeom>
        </p:spPr>
      </p:pic>
      <p:pic>
        <p:nvPicPr>
          <p:cNvPr id="16" name="Picture 2" descr="N:\icon\Logos\projects\CHARTER\InternationalCharterLogo_2017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1487" y="2770634"/>
            <a:ext cx="1996520" cy="199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43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DRIVER+ Project</a:t>
            </a:r>
            <a:endParaRPr lang="fr-FR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F4C4A7-A8A2-774E-9968-91CCA6FE0429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ZKI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Portfolio</a:t>
            </a:r>
            <a:endParaRPr lang="de-D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41" y="1240961"/>
            <a:ext cx="8059737" cy="349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995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rra_ueber_720x576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 bwMode="auto">
          <a:xfrm>
            <a:off x="486000" y="260648"/>
            <a:ext cx="81720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8686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ysClr val="window" lastClr="FFFFFF"/>
                </a:solidFill>
                <a:latin typeface="Brandon Text Medium"/>
              </a:rPr>
              <a:t>Flood</a:t>
            </a: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randon Text Medium"/>
              </a:rPr>
              <a:t> Mapping based on Satellite Imagery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Brandon Text Medium"/>
            </a:endParaRPr>
          </a:p>
        </p:txBody>
      </p:sp>
    </p:spTree>
    <p:extLst>
      <p:ext uri="{BB962C8B-B14F-4D97-AF65-F5344CB8AC3E}">
        <p14:creationId xmlns:p14="http://schemas.microsoft.com/office/powerpoint/2010/main" val="370685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D:\x_Vortraege\Bilder-Referenzplattform\DLR-Luftbildbefliegung_05-06-2013_356P7827_crop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50" b="5588"/>
          <a:stretch/>
        </p:blipFill>
        <p:spPr bwMode="auto">
          <a:xfrm>
            <a:off x="-40872" y="-21228"/>
            <a:ext cx="9225745" cy="5185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F4C4A7-A8A2-774E-9968-91CCA6FE0429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5790607" y="4647406"/>
            <a:ext cx="3247089" cy="33337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60458" bIns="30229" anchor="b" anchorCtr="0">
            <a:noAutofit/>
          </a:bodyPr>
          <a:lstStyle>
            <a:lvl1pPr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742950" indent="-28575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1430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3pPr>
            <a:lvl4pPr marL="16002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4pPr>
            <a:lvl5pPr marL="2057400" indent="-228600" eaLnBrk="0" hangingPunct="0">
              <a:lnSpc>
                <a:spcPts val="2600"/>
              </a:lnSpc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buFontTx/>
              <a:buNone/>
            </a:pPr>
            <a:r>
              <a:rPr lang="en-GB" altLang="de-DE" sz="1200" b="1" dirty="0">
                <a:solidFill>
                  <a:schemeClr val="bg1"/>
                </a:solidFill>
              </a:rPr>
              <a:t>Flood in Germany, 05. June 2013, © DLR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517" y="60396"/>
            <a:ext cx="2240179" cy="126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12144"/>
          <a:stretch/>
        </p:blipFill>
        <p:spPr bwMode="auto">
          <a:xfrm>
            <a:off x="6797518" y="1563644"/>
            <a:ext cx="2240178" cy="9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el 3"/>
          <p:cNvSpPr txBox="1">
            <a:spLocks/>
          </p:cNvSpPr>
          <p:nvPr/>
        </p:nvSpPr>
        <p:spPr>
          <a:xfrm>
            <a:off x="443040" y="135467"/>
            <a:ext cx="4919536" cy="58714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rgbClr val="F3B329"/>
                </a:solidFill>
                <a:latin typeface="Brandon Text Medium" pitchFamily="34" charset="0"/>
                <a:ea typeface="Brandon Text Medium" pitchFamily="34" charset="0"/>
                <a:cs typeface="Brandon Text Medium" pitchFamily="34" charset="0"/>
              </a:defRPr>
            </a:lvl1pPr>
          </a:lstStyle>
          <a:p>
            <a:r>
              <a:rPr lang="en-US" cap="none" dirty="0">
                <a:solidFill>
                  <a:schemeClr val="bg1"/>
                </a:solidFill>
              </a:rPr>
              <a:t>Aerial Imagery of flood situation</a:t>
            </a:r>
            <a:endParaRPr lang="de-DE" cap="non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28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hteck: abgerundete Ecken 5">
            <a:extLst>
              <a:ext uri="{FF2B5EF4-FFF2-40B4-BE49-F238E27FC236}">
                <a16:creationId xmlns:a16="http://schemas.microsoft.com/office/drawing/2014/main" xmlns="" id="{FF1B82EF-484D-498D-BA5F-B6597F5AB379}"/>
              </a:ext>
            </a:extLst>
          </p:cNvPr>
          <p:cNvSpPr/>
          <p:nvPr/>
        </p:nvSpPr>
        <p:spPr>
          <a:xfrm>
            <a:off x="-22857" y="1136856"/>
            <a:ext cx="9166857" cy="402581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638175" y="4134727"/>
            <a:ext cx="7626350" cy="241301"/>
          </a:xfrm>
        </p:spPr>
        <p:txBody>
          <a:bodyPr/>
          <a:lstStyle/>
          <a:p>
            <a:r>
              <a:rPr lang="fr-FR" smtClean="0"/>
              <a:t>DRIVER+ Project</a:t>
            </a:r>
            <a:endParaRPr lang="fr-FR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73094" y="3972804"/>
            <a:ext cx="458731" cy="387816"/>
          </a:xfrm>
        </p:spPr>
        <p:txBody>
          <a:bodyPr/>
          <a:lstStyle/>
          <a:p>
            <a:fld id="{F3F4C4A7-A8A2-774E-9968-91CCA6FE0429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ZKI Rapid Mapping </a:t>
            </a:r>
            <a:r>
              <a:rPr lang="de-DE" dirty="0" smtClean="0"/>
              <a:t>Workflow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386" y="3474720"/>
            <a:ext cx="1119271" cy="496762"/>
          </a:xfrm>
          <a:prstGeom prst="rect">
            <a:avLst/>
          </a:prstGeom>
        </p:spPr>
      </p:pic>
      <p:sp>
        <p:nvSpPr>
          <p:cNvPr id="9" name="Line 7"/>
          <p:cNvSpPr>
            <a:spLocks noChangeShapeType="1"/>
          </p:cNvSpPr>
          <p:nvPr/>
        </p:nvSpPr>
        <p:spPr bwMode="auto">
          <a:xfrm flipH="1">
            <a:off x="2645010" y="1715070"/>
            <a:ext cx="1306" cy="38489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2869510" y="1919537"/>
            <a:ext cx="1" cy="28158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pic>
        <p:nvPicPr>
          <p:cNvPr id="11" name="Picture 4" descr="whm30m-1_adapt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83761" y="1030449"/>
            <a:ext cx="1289806" cy="85949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2" name="Picture 16" descr="http://www.dlr.de/next/Portaldata/69/Resources/images/3_verkehr/3_5_navigation_ha/3_5_1_navigation_strasse-schiene/Grafik_1_Verkehrsnavi_680x450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63" b="4690"/>
          <a:stretch/>
        </p:blipFill>
        <p:spPr bwMode="auto">
          <a:xfrm>
            <a:off x="2083761" y="2138978"/>
            <a:ext cx="1289806" cy="79200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7" name="Diagramm 16"/>
          <p:cNvGraphicFramePr/>
          <p:nvPr>
            <p:extLst>
              <p:ext uri="{D42A27DB-BD31-4B8C-83A1-F6EECF244321}">
                <p14:modId xmlns:p14="http://schemas.microsoft.com/office/powerpoint/2010/main" val="2654982115"/>
              </p:ext>
            </p:extLst>
          </p:nvPr>
        </p:nvGraphicFramePr>
        <p:xfrm>
          <a:off x="31399" y="4028788"/>
          <a:ext cx="9100250" cy="61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8" name="Rechteck 17"/>
          <p:cNvSpPr/>
          <p:nvPr/>
        </p:nvSpPr>
        <p:spPr>
          <a:xfrm>
            <a:off x="2101629" y="2881662"/>
            <a:ext cx="1271938" cy="31740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1" algn="ctr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de-DE" kern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or</a:t>
            </a:r>
            <a:endParaRPr lang="de-DE" kern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3785253" y="2539828"/>
            <a:ext cx="1592543" cy="33412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Rechteck 20"/>
          <p:cNvSpPr/>
          <p:nvPr/>
        </p:nvSpPr>
        <p:spPr>
          <a:xfrm>
            <a:off x="139408" y="4646899"/>
            <a:ext cx="1592543" cy="44148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1" algn="ctr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de-DE" sz="13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12h / 7d</a:t>
            </a:r>
            <a:endParaRPr lang="de-DE" sz="1300" b="1" kern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2073239" y="5114012"/>
            <a:ext cx="1592543" cy="33412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Rechteck 22"/>
          <p:cNvSpPr/>
          <p:nvPr/>
        </p:nvSpPr>
        <p:spPr>
          <a:xfrm>
            <a:off x="3685494" y="5114012"/>
            <a:ext cx="1592543" cy="2340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Rechteck 23"/>
          <p:cNvSpPr/>
          <p:nvPr/>
        </p:nvSpPr>
        <p:spPr>
          <a:xfrm>
            <a:off x="5481701" y="5114012"/>
            <a:ext cx="1592543" cy="2340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Rechteck 24"/>
          <p:cNvSpPr/>
          <p:nvPr/>
        </p:nvSpPr>
        <p:spPr>
          <a:xfrm>
            <a:off x="7173813" y="4889202"/>
            <a:ext cx="1592543" cy="2340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Rechteck 25"/>
          <p:cNvSpPr/>
          <p:nvPr/>
        </p:nvSpPr>
        <p:spPr>
          <a:xfrm>
            <a:off x="2168612" y="4646899"/>
            <a:ext cx="1592543" cy="48235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1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de-DE" sz="1300" b="1" kern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Satellite</a:t>
            </a:r>
            <a:r>
              <a:rPr lang="de-DE" sz="13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 12-48h</a:t>
            </a:r>
          </a:p>
          <a:p>
            <a:pPr marL="0" lvl="1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de-DE" sz="1300" b="1" kern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Airborne</a:t>
            </a:r>
            <a:r>
              <a:rPr lang="de-DE" sz="13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 1-2h</a:t>
            </a:r>
            <a:endParaRPr lang="de-DE" sz="1300" b="1" kern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3692614" y="4657394"/>
            <a:ext cx="1592543" cy="4566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1" algn="ctr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de-DE" sz="13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de-DE" sz="13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-8h</a:t>
            </a:r>
            <a:br>
              <a:rPr lang="de-DE" sz="13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de-DE" sz="13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~1h, </a:t>
            </a:r>
            <a:r>
              <a:rPr lang="de-DE" sz="1300" b="1" kern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largely</a:t>
            </a:r>
            <a:r>
              <a:rPr lang="de-DE" sz="13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on-board</a:t>
            </a:r>
            <a:endParaRPr lang="de-DE" sz="1300" b="1" kern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5481701" y="4664595"/>
            <a:ext cx="1592543" cy="234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1" algn="ctr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de-DE" sz="13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1-16h</a:t>
            </a:r>
            <a:br>
              <a:rPr lang="de-DE" sz="13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de-DE" sz="13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~</a:t>
            </a:r>
            <a:r>
              <a:rPr lang="de-DE" sz="13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1h</a:t>
            </a:r>
            <a:endParaRPr lang="de-DE" sz="1300" b="1" kern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7245821" y="4664595"/>
            <a:ext cx="1592543" cy="234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1" algn="ctr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de-DE" sz="13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ca. 4-16h</a:t>
            </a:r>
            <a:endParaRPr lang="de-DE" sz="1300" b="1" kern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0" name="Gruppieren 29"/>
          <p:cNvGrpSpPr/>
          <p:nvPr/>
        </p:nvGrpSpPr>
        <p:grpSpPr>
          <a:xfrm>
            <a:off x="-22855" y="916335"/>
            <a:ext cx="1813533" cy="2141885"/>
            <a:chOff x="7117903" y="117390"/>
            <a:chExt cx="1990601" cy="2351017"/>
          </a:xfrm>
        </p:grpSpPr>
        <p:grpSp>
          <p:nvGrpSpPr>
            <p:cNvPr id="31" name="Gruppieren 30"/>
            <p:cNvGrpSpPr/>
            <p:nvPr/>
          </p:nvGrpSpPr>
          <p:grpSpPr>
            <a:xfrm>
              <a:off x="7117903" y="117390"/>
              <a:ext cx="1990601" cy="2309448"/>
              <a:chOff x="7189911" y="188640"/>
              <a:chExt cx="1990601" cy="2309448"/>
            </a:xfrm>
          </p:grpSpPr>
          <p:grpSp>
            <p:nvGrpSpPr>
              <p:cNvPr id="33" name="Gruppieren 32"/>
              <p:cNvGrpSpPr/>
              <p:nvPr/>
            </p:nvGrpSpPr>
            <p:grpSpPr>
              <a:xfrm>
                <a:off x="7189911" y="188640"/>
                <a:ext cx="1990601" cy="1713567"/>
                <a:chOff x="7045895" y="764704"/>
                <a:chExt cx="1990601" cy="1713567"/>
              </a:xfrm>
            </p:grpSpPr>
            <p:pic>
              <p:nvPicPr>
                <p:cNvPr id="35" name="Picture 28"/>
                <p:cNvPicPr preferRelativeResize="0">
                  <a:picLocks noChangeAspect="1" noChangeArrowheads="1"/>
                </p:cNvPicPr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78580"/>
                <a:stretch>
                  <a:fillRect/>
                </a:stretch>
              </p:blipFill>
              <p:spPr bwMode="auto">
                <a:xfrm>
                  <a:off x="8627532" y="796253"/>
                  <a:ext cx="252000" cy="1985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bg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6" name="Textfeld 4"/>
                <p:cNvSpPr txBox="1">
                  <a:spLocks noChangeArrowheads="1"/>
                </p:cNvSpPr>
                <p:nvPr/>
              </p:nvSpPr>
              <p:spPr bwMode="auto">
                <a:xfrm>
                  <a:off x="7092280" y="764704"/>
                  <a:ext cx="1462260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ts val="2600"/>
                    </a:lnSpc>
                    <a:buChar char="-"/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Arial" pitchFamily="34" charset="0"/>
                    </a:defRPr>
                  </a:lvl1pPr>
                  <a:lvl2pPr marL="742950" indent="-285750" eaLnBrk="0" hangingPunct="0">
                    <a:lnSpc>
                      <a:spcPts val="2600"/>
                    </a:lnSpc>
                    <a:buChar char="-"/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Arial" pitchFamily="34" charset="0"/>
                    </a:defRPr>
                  </a:lvl2pPr>
                  <a:lvl3pPr marL="1143000" indent="-228600" eaLnBrk="0" hangingPunct="0">
                    <a:lnSpc>
                      <a:spcPts val="2600"/>
                    </a:lnSpc>
                    <a:buChar char="-"/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Arial" pitchFamily="34" charset="0"/>
                    </a:defRPr>
                  </a:lvl3pPr>
                  <a:lvl4pPr marL="1600200" indent="-228600" eaLnBrk="0" hangingPunct="0">
                    <a:lnSpc>
                      <a:spcPts val="2600"/>
                    </a:lnSpc>
                    <a:buChar char="-"/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Arial" pitchFamily="34" charset="0"/>
                    </a:defRPr>
                  </a:lvl4pPr>
                  <a:lvl5pPr marL="2057400" indent="-228600" eaLnBrk="0" hangingPunct="0">
                    <a:lnSpc>
                      <a:spcPts val="2600"/>
                    </a:lnSpc>
                    <a:buChar char="-"/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Arial" pitchFamily="34" charset="0"/>
                    </a:defRPr>
                  </a:lvl5pPr>
                  <a:lvl6pPr marL="2514600" indent="-228600" eaLnBrk="0" fontAlgn="base" hangingPunct="0">
                    <a:lnSpc>
                      <a:spcPts val="2600"/>
                    </a:lnSpc>
                    <a:spcBef>
                      <a:spcPct val="0"/>
                    </a:spcBef>
                    <a:spcAft>
                      <a:spcPct val="0"/>
                    </a:spcAft>
                    <a:buChar char="-"/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Arial" pitchFamily="34" charset="0"/>
                    </a:defRPr>
                  </a:lvl6pPr>
                  <a:lvl7pPr marL="2971800" indent="-228600" eaLnBrk="0" fontAlgn="base" hangingPunct="0">
                    <a:lnSpc>
                      <a:spcPts val="2600"/>
                    </a:lnSpc>
                    <a:spcBef>
                      <a:spcPct val="0"/>
                    </a:spcBef>
                    <a:spcAft>
                      <a:spcPct val="0"/>
                    </a:spcAft>
                    <a:buChar char="-"/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Arial" pitchFamily="34" charset="0"/>
                    </a:defRPr>
                  </a:lvl7pPr>
                  <a:lvl8pPr marL="3429000" indent="-228600" eaLnBrk="0" fontAlgn="base" hangingPunct="0">
                    <a:lnSpc>
                      <a:spcPts val="2600"/>
                    </a:lnSpc>
                    <a:spcBef>
                      <a:spcPct val="0"/>
                    </a:spcBef>
                    <a:spcAft>
                      <a:spcPct val="0"/>
                    </a:spcAft>
                    <a:buChar char="-"/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Arial" pitchFamily="34" charset="0"/>
                    </a:defRPr>
                  </a:lvl8pPr>
                  <a:lvl9pPr marL="3886200" indent="-228600" eaLnBrk="0" fontAlgn="base" hangingPunct="0">
                    <a:lnSpc>
                      <a:spcPts val="2600"/>
                    </a:lnSpc>
                    <a:spcBef>
                      <a:spcPct val="0"/>
                    </a:spcBef>
                    <a:spcAft>
                      <a:spcPct val="0"/>
                    </a:spcAft>
                    <a:buChar char="-"/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Arial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buFontTx/>
                    <a:buNone/>
                  </a:pPr>
                  <a:r>
                    <a:rPr lang="de-DE" altLang="de-DE" sz="11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cs typeface="ヒラギノ角ゴ Pro W3"/>
                    </a:rPr>
                    <a:t>German </a:t>
                  </a:r>
                  <a:r>
                    <a:rPr lang="de-DE" altLang="de-DE" sz="1100" b="1" dirty="0" err="1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cs typeface="ヒラギノ角ゴ Pro W3"/>
                    </a:rPr>
                    <a:t>Red</a:t>
                  </a:r>
                  <a:r>
                    <a:rPr lang="de-DE" altLang="de-DE" sz="11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cs typeface="ヒラギノ角ゴ Pro W3"/>
                    </a:rPr>
                    <a:t> Cross</a:t>
                  </a:r>
                </a:p>
              </p:txBody>
            </p:sp>
            <p:pic>
              <p:nvPicPr>
                <p:cNvPr id="37" name="Picture 37" descr="ident__thwlogo,property=default"/>
                <p:cNvPicPr>
                  <a:picLocks noChangeAspect="1" noChangeArrowheads="1"/>
                </p:cNvPicPr>
                <p:nvPr/>
              </p:nvPicPr>
              <p:blipFill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32431" y="1123865"/>
                  <a:ext cx="252000" cy="2672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8" name="Textfeld 6"/>
                <p:cNvSpPr txBox="1">
                  <a:spLocks noChangeArrowheads="1"/>
                </p:cNvSpPr>
                <p:nvPr/>
              </p:nvSpPr>
              <p:spPr bwMode="auto">
                <a:xfrm>
                  <a:off x="7092280" y="1042027"/>
                  <a:ext cx="1500732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ts val="2600"/>
                    </a:lnSpc>
                    <a:buChar char="-"/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Arial" pitchFamily="34" charset="0"/>
                    </a:defRPr>
                  </a:lvl1pPr>
                  <a:lvl2pPr marL="742950" indent="-285750" eaLnBrk="0" hangingPunct="0">
                    <a:lnSpc>
                      <a:spcPts val="2600"/>
                    </a:lnSpc>
                    <a:buChar char="-"/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Arial" pitchFamily="34" charset="0"/>
                    </a:defRPr>
                  </a:lvl2pPr>
                  <a:lvl3pPr marL="1143000" indent="-228600" eaLnBrk="0" hangingPunct="0">
                    <a:lnSpc>
                      <a:spcPts val="2600"/>
                    </a:lnSpc>
                    <a:buChar char="-"/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Arial" pitchFamily="34" charset="0"/>
                    </a:defRPr>
                  </a:lvl3pPr>
                  <a:lvl4pPr marL="1600200" indent="-228600" eaLnBrk="0" hangingPunct="0">
                    <a:lnSpc>
                      <a:spcPts val="2600"/>
                    </a:lnSpc>
                    <a:buChar char="-"/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Arial" pitchFamily="34" charset="0"/>
                    </a:defRPr>
                  </a:lvl4pPr>
                  <a:lvl5pPr marL="2057400" indent="-228600" eaLnBrk="0" hangingPunct="0">
                    <a:lnSpc>
                      <a:spcPts val="2600"/>
                    </a:lnSpc>
                    <a:buChar char="-"/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Arial" pitchFamily="34" charset="0"/>
                    </a:defRPr>
                  </a:lvl5pPr>
                  <a:lvl6pPr marL="2514600" indent="-228600" eaLnBrk="0" fontAlgn="base" hangingPunct="0">
                    <a:lnSpc>
                      <a:spcPts val="2600"/>
                    </a:lnSpc>
                    <a:spcBef>
                      <a:spcPct val="0"/>
                    </a:spcBef>
                    <a:spcAft>
                      <a:spcPct val="0"/>
                    </a:spcAft>
                    <a:buChar char="-"/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Arial" pitchFamily="34" charset="0"/>
                    </a:defRPr>
                  </a:lvl6pPr>
                  <a:lvl7pPr marL="2971800" indent="-228600" eaLnBrk="0" fontAlgn="base" hangingPunct="0">
                    <a:lnSpc>
                      <a:spcPts val="2600"/>
                    </a:lnSpc>
                    <a:spcBef>
                      <a:spcPct val="0"/>
                    </a:spcBef>
                    <a:spcAft>
                      <a:spcPct val="0"/>
                    </a:spcAft>
                    <a:buChar char="-"/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Arial" pitchFamily="34" charset="0"/>
                    </a:defRPr>
                  </a:lvl7pPr>
                  <a:lvl8pPr marL="3429000" indent="-228600" eaLnBrk="0" fontAlgn="base" hangingPunct="0">
                    <a:lnSpc>
                      <a:spcPts val="2600"/>
                    </a:lnSpc>
                    <a:spcBef>
                      <a:spcPct val="0"/>
                    </a:spcBef>
                    <a:spcAft>
                      <a:spcPct val="0"/>
                    </a:spcAft>
                    <a:buChar char="-"/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Arial" pitchFamily="34" charset="0"/>
                    </a:defRPr>
                  </a:lvl8pPr>
                  <a:lvl9pPr marL="3886200" indent="-228600" eaLnBrk="0" fontAlgn="base" hangingPunct="0">
                    <a:lnSpc>
                      <a:spcPts val="2600"/>
                    </a:lnSpc>
                    <a:spcBef>
                      <a:spcPct val="0"/>
                    </a:spcBef>
                    <a:spcAft>
                      <a:spcPct val="0"/>
                    </a:spcAft>
                    <a:buChar char="-"/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Arial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buFontTx/>
                    <a:buNone/>
                  </a:pPr>
                  <a:r>
                    <a:rPr lang="de-DE" altLang="de-DE" sz="11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cs typeface="ヒラギノ角ゴ Pro W3"/>
                    </a:rPr>
                    <a:t>Federal Agency </a:t>
                  </a:r>
                  <a:r>
                    <a:rPr lang="de-DE" altLang="de-DE" sz="1100" b="1" dirty="0" err="1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cs typeface="ヒラギノ角ゴ Pro W3"/>
                    </a:rPr>
                    <a:t>for</a:t>
                  </a:r>
                  <a:r>
                    <a:rPr lang="de-DE" altLang="de-DE" sz="11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cs typeface="ヒラギノ角ゴ Pro W3"/>
                    </a:rPr>
                    <a:t> </a:t>
                  </a:r>
                </a:p>
                <a:p>
                  <a:pPr eaLnBrk="1" hangingPunct="1">
                    <a:lnSpc>
                      <a:spcPct val="100000"/>
                    </a:lnSpc>
                    <a:buFontTx/>
                    <a:buNone/>
                  </a:pPr>
                  <a:r>
                    <a:rPr lang="de-DE" altLang="de-DE" sz="11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cs typeface="ヒラギノ角ゴ Pro W3"/>
                    </a:rPr>
                    <a:t>  Technical Relief</a:t>
                  </a:r>
                </a:p>
              </p:txBody>
            </p:sp>
            <p:sp>
              <p:nvSpPr>
                <p:cNvPr id="39" name="Textfeld 1"/>
                <p:cNvSpPr txBox="1">
                  <a:spLocks noChangeArrowheads="1"/>
                </p:cNvSpPr>
                <p:nvPr/>
              </p:nvSpPr>
              <p:spPr bwMode="auto">
                <a:xfrm>
                  <a:off x="7045895" y="1512935"/>
                  <a:ext cx="1704214" cy="47295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lnSpc>
                      <a:spcPts val="2600"/>
                    </a:lnSpc>
                    <a:buChar char="-"/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Arial" pitchFamily="34" charset="0"/>
                    </a:defRPr>
                  </a:lvl1pPr>
                  <a:lvl2pPr marL="742950" indent="-285750" eaLnBrk="0" hangingPunct="0">
                    <a:lnSpc>
                      <a:spcPts val="2600"/>
                    </a:lnSpc>
                    <a:buChar char="-"/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Arial" pitchFamily="34" charset="0"/>
                    </a:defRPr>
                  </a:lvl2pPr>
                  <a:lvl3pPr marL="1143000" indent="-228600" eaLnBrk="0" hangingPunct="0">
                    <a:lnSpc>
                      <a:spcPts val="2600"/>
                    </a:lnSpc>
                    <a:buChar char="-"/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Arial" pitchFamily="34" charset="0"/>
                    </a:defRPr>
                  </a:lvl3pPr>
                  <a:lvl4pPr marL="1600200" indent="-228600" eaLnBrk="0" hangingPunct="0">
                    <a:lnSpc>
                      <a:spcPts val="2600"/>
                    </a:lnSpc>
                    <a:buChar char="-"/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Arial" pitchFamily="34" charset="0"/>
                    </a:defRPr>
                  </a:lvl4pPr>
                  <a:lvl5pPr marL="2057400" indent="-228600" eaLnBrk="0" hangingPunct="0">
                    <a:lnSpc>
                      <a:spcPts val="2600"/>
                    </a:lnSpc>
                    <a:buChar char="-"/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Arial" pitchFamily="34" charset="0"/>
                    </a:defRPr>
                  </a:lvl5pPr>
                  <a:lvl6pPr marL="2514600" indent="-228600" eaLnBrk="0" fontAlgn="base" hangingPunct="0">
                    <a:lnSpc>
                      <a:spcPts val="2600"/>
                    </a:lnSpc>
                    <a:spcBef>
                      <a:spcPct val="0"/>
                    </a:spcBef>
                    <a:spcAft>
                      <a:spcPct val="0"/>
                    </a:spcAft>
                    <a:buChar char="-"/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Arial" pitchFamily="34" charset="0"/>
                    </a:defRPr>
                  </a:lvl6pPr>
                  <a:lvl7pPr marL="2971800" indent="-228600" eaLnBrk="0" fontAlgn="base" hangingPunct="0">
                    <a:lnSpc>
                      <a:spcPts val="2600"/>
                    </a:lnSpc>
                    <a:spcBef>
                      <a:spcPct val="0"/>
                    </a:spcBef>
                    <a:spcAft>
                      <a:spcPct val="0"/>
                    </a:spcAft>
                    <a:buChar char="-"/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Arial" pitchFamily="34" charset="0"/>
                    </a:defRPr>
                  </a:lvl7pPr>
                  <a:lvl8pPr marL="3429000" indent="-228600" eaLnBrk="0" fontAlgn="base" hangingPunct="0">
                    <a:lnSpc>
                      <a:spcPts val="2600"/>
                    </a:lnSpc>
                    <a:spcBef>
                      <a:spcPct val="0"/>
                    </a:spcBef>
                    <a:spcAft>
                      <a:spcPct val="0"/>
                    </a:spcAft>
                    <a:buChar char="-"/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Arial" pitchFamily="34" charset="0"/>
                    </a:defRPr>
                  </a:lvl8pPr>
                  <a:lvl9pPr marL="3886200" indent="-228600" eaLnBrk="0" fontAlgn="base" hangingPunct="0">
                    <a:lnSpc>
                      <a:spcPts val="2600"/>
                    </a:lnSpc>
                    <a:spcBef>
                      <a:spcPct val="0"/>
                    </a:spcBef>
                    <a:spcAft>
                      <a:spcPct val="0"/>
                    </a:spcAft>
                    <a:buChar char="-"/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Arial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buFontTx/>
                    <a:buNone/>
                  </a:pPr>
                  <a:r>
                    <a:rPr lang="de-DE" altLang="de-DE" sz="1100" b="1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cs typeface="ヒラギノ角ゴ Pro W3"/>
                    </a:rPr>
                    <a:t>National</a:t>
                  </a:r>
                </a:p>
                <a:p>
                  <a:pPr algn="ctr" eaLnBrk="1" hangingPunct="1">
                    <a:lnSpc>
                      <a:spcPct val="100000"/>
                    </a:lnSpc>
                    <a:buFontTx/>
                    <a:buNone/>
                  </a:pPr>
                  <a:r>
                    <a:rPr lang="de-DE" altLang="de-DE" sz="1100" b="1" dirty="0" err="1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cs typeface="ヒラギノ角ゴ Pro W3"/>
                    </a:rPr>
                    <a:t>authorities</a:t>
                  </a:r>
                  <a:r>
                    <a:rPr lang="de-DE" altLang="de-DE" sz="1100" b="1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cs typeface="ヒラギノ角ゴ Pro W3"/>
                    </a:rPr>
                    <a:t> </a:t>
                  </a:r>
                  <a:endParaRPr lang="de-DE" altLang="de-DE" sz="1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ヒラギノ角ゴ Pro W3"/>
                  </a:endParaRPr>
                </a:p>
              </p:txBody>
            </p:sp>
            <p:pic>
              <p:nvPicPr>
                <p:cNvPr id="40" name="Picture 7" descr="logo-aa"/>
                <p:cNvPicPr>
                  <a:picLocks noChangeAspect="1" noChangeArrowheads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r="63281"/>
                <a:stretch>
                  <a:fillRect/>
                </a:stretch>
              </p:blipFill>
              <p:spPr bwMode="auto">
                <a:xfrm>
                  <a:off x="8565904" y="1507081"/>
                  <a:ext cx="353451" cy="5568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" name="Textfeld 1"/>
                <p:cNvSpPr txBox="1">
                  <a:spLocks noChangeArrowheads="1"/>
                </p:cNvSpPr>
                <p:nvPr/>
              </p:nvSpPr>
              <p:spPr bwMode="auto">
                <a:xfrm>
                  <a:off x="7129807" y="2158478"/>
                  <a:ext cx="1906689" cy="28715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lnSpc>
                      <a:spcPts val="2600"/>
                    </a:lnSpc>
                    <a:buChar char="-"/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Arial" pitchFamily="34" charset="0"/>
                    </a:defRPr>
                  </a:lvl1pPr>
                  <a:lvl2pPr marL="742950" indent="-285750" eaLnBrk="0" hangingPunct="0">
                    <a:lnSpc>
                      <a:spcPts val="2600"/>
                    </a:lnSpc>
                    <a:buChar char="-"/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Arial" pitchFamily="34" charset="0"/>
                    </a:defRPr>
                  </a:lvl2pPr>
                  <a:lvl3pPr marL="1143000" indent="-228600" eaLnBrk="0" hangingPunct="0">
                    <a:lnSpc>
                      <a:spcPts val="2600"/>
                    </a:lnSpc>
                    <a:buChar char="-"/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Arial" pitchFamily="34" charset="0"/>
                    </a:defRPr>
                  </a:lvl3pPr>
                  <a:lvl4pPr marL="1600200" indent="-228600" eaLnBrk="0" hangingPunct="0">
                    <a:lnSpc>
                      <a:spcPts val="2600"/>
                    </a:lnSpc>
                    <a:buChar char="-"/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Arial" pitchFamily="34" charset="0"/>
                    </a:defRPr>
                  </a:lvl4pPr>
                  <a:lvl5pPr marL="2057400" indent="-228600" eaLnBrk="0" hangingPunct="0">
                    <a:lnSpc>
                      <a:spcPts val="2600"/>
                    </a:lnSpc>
                    <a:buChar char="-"/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Arial" pitchFamily="34" charset="0"/>
                    </a:defRPr>
                  </a:lvl5pPr>
                  <a:lvl6pPr marL="2514600" indent="-228600" eaLnBrk="0" fontAlgn="base" hangingPunct="0">
                    <a:lnSpc>
                      <a:spcPts val="2600"/>
                    </a:lnSpc>
                    <a:spcBef>
                      <a:spcPct val="0"/>
                    </a:spcBef>
                    <a:spcAft>
                      <a:spcPct val="0"/>
                    </a:spcAft>
                    <a:buChar char="-"/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Arial" pitchFamily="34" charset="0"/>
                    </a:defRPr>
                  </a:lvl6pPr>
                  <a:lvl7pPr marL="2971800" indent="-228600" eaLnBrk="0" fontAlgn="base" hangingPunct="0">
                    <a:lnSpc>
                      <a:spcPts val="2600"/>
                    </a:lnSpc>
                    <a:spcBef>
                      <a:spcPct val="0"/>
                    </a:spcBef>
                    <a:spcAft>
                      <a:spcPct val="0"/>
                    </a:spcAft>
                    <a:buChar char="-"/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Arial" pitchFamily="34" charset="0"/>
                    </a:defRPr>
                  </a:lvl7pPr>
                  <a:lvl8pPr marL="3429000" indent="-228600" eaLnBrk="0" fontAlgn="base" hangingPunct="0">
                    <a:lnSpc>
                      <a:spcPts val="2600"/>
                    </a:lnSpc>
                    <a:spcBef>
                      <a:spcPct val="0"/>
                    </a:spcBef>
                    <a:spcAft>
                      <a:spcPct val="0"/>
                    </a:spcAft>
                    <a:buChar char="-"/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Arial" pitchFamily="34" charset="0"/>
                    </a:defRPr>
                  </a:lvl8pPr>
                  <a:lvl9pPr marL="3886200" indent="-228600" eaLnBrk="0" fontAlgn="base" hangingPunct="0">
                    <a:lnSpc>
                      <a:spcPts val="2600"/>
                    </a:lnSpc>
                    <a:spcBef>
                      <a:spcPct val="0"/>
                    </a:spcBef>
                    <a:spcAft>
                      <a:spcPct val="0"/>
                    </a:spcAft>
                    <a:buChar char="-"/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/>
                      <a:cs typeface="Arial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buFontTx/>
                    <a:buNone/>
                  </a:pPr>
                  <a:r>
                    <a:rPr lang="de-DE" altLang="de-DE" sz="1100" b="1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cs typeface="ヒラギノ角ゴ Pro W3"/>
                    </a:rPr>
                    <a:t>EC</a:t>
                  </a:r>
                  <a:endParaRPr lang="de-DE" altLang="de-DE" sz="1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ヒラギノ角ゴ Pro W3"/>
                  </a:endParaRPr>
                </a:p>
              </p:txBody>
            </p:sp>
            <p:pic>
              <p:nvPicPr>
                <p:cNvPr id="42" name="Grafik 41"/>
                <p:cNvPicPr>
                  <a:picLocks noChangeAspect="1"/>
                </p:cNvPicPr>
                <p:nvPr/>
              </p:nvPicPr>
              <p:blipFill>
                <a:blip r:embed="rId1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52041" y="2125822"/>
                  <a:ext cx="529004" cy="352449"/>
                </a:xfrm>
                <a:prstGeom prst="rect">
                  <a:avLst/>
                </a:prstGeom>
              </p:spPr>
            </p:pic>
          </p:grpSp>
          <p:sp>
            <p:nvSpPr>
              <p:cNvPr id="34" name="Textfeld 1"/>
              <p:cNvSpPr txBox="1">
                <a:spLocks noChangeArrowheads="1"/>
              </p:cNvSpPr>
              <p:nvPr/>
            </p:nvSpPr>
            <p:spPr bwMode="auto">
              <a:xfrm>
                <a:off x="7236296" y="2025130"/>
                <a:ext cx="1496848" cy="4729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lnSpc>
                    <a:spcPts val="2600"/>
                  </a:lnSpc>
                  <a:buChar char="-"/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Arial" pitchFamily="34" charset="0"/>
                  </a:defRPr>
                </a:lvl1pPr>
                <a:lvl2pPr marL="742950" indent="-285750" eaLnBrk="0" hangingPunct="0">
                  <a:lnSpc>
                    <a:spcPts val="2600"/>
                  </a:lnSpc>
                  <a:buChar char="-"/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Arial" pitchFamily="34" charset="0"/>
                  </a:defRPr>
                </a:lvl2pPr>
                <a:lvl3pPr marL="1143000" indent="-228600" eaLnBrk="0" hangingPunct="0">
                  <a:lnSpc>
                    <a:spcPts val="2600"/>
                  </a:lnSpc>
                  <a:buChar char="-"/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Arial" pitchFamily="34" charset="0"/>
                  </a:defRPr>
                </a:lvl3pPr>
                <a:lvl4pPr marL="1600200" indent="-228600" eaLnBrk="0" hangingPunct="0">
                  <a:lnSpc>
                    <a:spcPts val="2600"/>
                  </a:lnSpc>
                  <a:buChar char="-"/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Arial" pitchFamily="34" charset="0"/>
                  </a:defRPr>
                </a:lvl4pPr>
                <a:lvl5pPr marL="2057400" indent="-228600" eaLnBrk="0" hangingPunct="0">
                  <a:lnSpc>
                    <a:spcPts val="2600"/>
                  </a:lnSpc>
                  <a:buChar char="-"/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Arial" pitchFamily="34" charset="0"/>
                  </a:defRPr>
                </a:lvl5pPr>
                <a:lvl6pPr marL="2514600" indent="-228600" eaLnBrk="0" fontAlgn="base" hangingPunct="0">
                  <a:lnSpc>
                    <a:spcPts val="2600"/>
                  </a:lnSpc>
                  <a:spcBef>
                    <a:spcPct val="0"/>
                  </a:spcBef>
                  <a:spcAft>
                    <a:spcPct val="0"/>
                  </a:spcAft>
                  <a:buChar char="-"/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Arial" pitchFamily="34" charset="0"/>
                  </a:defRPr>
                </a:lvl6pPr>
                <a:lvl7pPr marL="2971800" indent="-228600" eaLnBrk="0" fontAlgn="base" hangingPunct="0">
                  <a:lnSpc>
                    <a:spcPts val="2600"/>
                  </a:lnSpc>
                  <a:spcBef>
                    <a:spcPct val="0"/>
                  </a:spcBef>
                  <a:spcAft>
                    <a:spcPct val="0"/>
                  </a:spcAft>
                  <a:buChar char="-"/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Arial" pitchFamily="34" charset="0"/>
                  </a:defRPr>
                </a:lvl7pPr>
                <a:lvl8pPr marL="3429000" indent="-228600" eaLnBrk="0" fontAlgn="base" hangingPunct="0">
                  <a:lnSpc>
                    <a:spcPts val="2600"/>
                  </a:lnSpc>
                  <a:spcBef>
                    <a:spcPct val="0"/>
                  </a:spcBef>
                  <a:spcAft>
                    <a:spcPct val="0"/>
                  </a:spcAft>
                  <a:buChar char="-"/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Arial" pitchFamily="34" charset="0"/>
                  </a:defRPr>
                </a:lvl8pPr>
                <a:lvl9pPr marL="3886200" indent="-228600" eaLnBrk="0" fontAlgn="base" hangingPunct="0">
                  <a:lnSpc>
                    <a:spcPts val="2600"/>
                  </a:lnSpc>
                  <a:spcBef>
                    <a:spcPct val="0"/>
                  </a:spcBef>
                  <a:spcAft>
                    <a:spcPct val="0"/>
                  </a:spcAft>
                  <a:buChar char="-"/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Arial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buFontTx/>
                  <a:buNone/>
                </a:pPr>
                <a:r>
                  <a:rPr lang="de-DE" altLang="de-DE" sz="11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ヒラギノ角ゴ Pro W3"/>
                  </a:rPr>
                  <a:t>International </a:t>
                </a:r>
                <a:endParaRPr lang="de-DE" altLang="de-DE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ヒラギノ角ゴ Pro W3"/>
                </a:endParaRPr>
              </a:p>
              <a:p>
                <a:pPr algn="ctr" eaLnBrk="1" hangingPunct="1">
                  <a:lnSpc>
                    <a:spcPct val="100000"/>
                  </a:lnSpc>
                  <a:buFontTx/>
                  <a:buNone/>
                </a:pPr>
                <a:r>
                  <a:rPr lang="de-DE" altLang="de-DE" sz="11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ヒラギノ角ゴ Pro W3"/>
                  </a:rPr>
                  <a:t>Charter</a:t>
                </a:r>
                <a:endParaRPr lang="de-DE" altLang="de-DE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ヒラギノ角ゴ Pro W3"/>
                </a:endParaRPr>
              </a:p>
            </p:txBody>
          </p:sp>
        </p:grpSp>
        <p:pic>
          <p:nvPicPr>
            <p:cNvPr id="32" name="Picture 7"/>
            <p:cNvPicPr>
              <a:picLocks noChangeAspect="1" noChangeArrowheads="1"/>
            </p:cNvPicPr>
            <p:nvPr/>
          </p:nvPicPr>
          <p:blipFill>
            <a:blip r:embed="rId15" cstate="screen">
              <a:clrChange>
                <a:clrFrom>
                  <a:srgbClr val="1A008F"/>
                </a:clrFrom>
                <a:clrTo>
                  <a:srgbClr val="1A008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1106" y="1896505"/>
              <a:ext cx="568988" cy="571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" name="Pfeil nach unten 42"/>
          <p:cNvSpPr/>
          <p:nvPr/>
        </p:nvSpPr>
        <p:spPr bwMode="auto">
          <a:xfrm>
            <a:off x="883204" y="3131628"/>
            <a:ext cx="161291" cy="288409"/>
          </a:xfrm>
          <a:prstGeom prst="downArrow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pic>
        <p:nvPicPr>
          <p:cNvPr id="46" name="Picture 12" descr="georeferncing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4436" y="1708273"/>
            <a:ext cx="1368152" cy="221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3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" b="4"/>
          <a:stretch/>
        </p:blipFill>
        <p:spPr bwMode="auto">
          <a:xfrm>
            <a:off x="2083761" y="3206261"/>
            <a:ext cx="1289806" cy="725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fik 5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4400" y="2018452"/>
            <a:ext cx="1584000" cy="10172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D:\projects\driver\WP934\fig_solution_application\snap-2018-06-29-16h54m19s639.pn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1" t="14342" r="13125" b="23550"/>
          <a:stretch/>
        </p:blipFill>
        <p:spPr bwMode="auto">
          <a:xfrm>
            <a:off x="7311600" y="3130974"/>
            <a:ext cx="1576800" cy="75309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023" y="1257523"/>
            <a:ext cx="1579737" cy="774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323" y="1751786"/>
            <a:ext cx="1715829" cy="218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143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rojects\driver\Screenshots\dr1_hague_p2_smal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063" y="2216820"/>
            <a:ext cx="1838298" cy="1296000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DRIVER+ Project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F4C4A7-A8A2-774E-9968-91CCA6FE0429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ZKI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de-DE" dirty="0"/>
              <a:t>Services &amp; Products 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 </a:t>
            </a:r>
            <a:r>
              <a:rPr lang="de-DE" dirty="0" err="1" smtClean="0"/>
              <a:t>TriAl</a:t>
            </a:r>
            <a:r>
              <a:rPr lang="de-DE" dirty="0" smtClean="0"/>
              <a:t> </a:t>
            </a:r>
            <a:r>
              <a:rPr lang="de-DE" dirty="0"/>
              <a:t>4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>
            <a:noAutofit/>
          </a:bodyPr>
          <a:lstStyle/>
          <a:p>
            <a:pPr marL="285750" indent="-285750">
              <a:buChar char="•"/>
            </a:pPr>
            <a:r>
              <a:rPr lang="en-US" dirty="0"/>
              <a:t>Preparation of crisis related information</a:t>
            </a:r>
          </a:p>
          <a:p>
            <a:pPr marL="1028700" lvl="1"/>
            <a:r>
              <a:rPr lang="en-US" b="1" dirty="0"/>
              <a:t>water mask </a:t>
            </a:r>
            <a:r>
              <a:rPr lang="en-US" dirty="0"/>
              <a:t>derived from remote sensing data</a:t>
            </a:r>
          </a:p>
          <a:p>
            <a:pPr lvl="1" indent="0">
              <a:spcBef>
                <a:spcPts val="1200"/>
              </a:spcBef>
              <a:buNone/>
            </a:pPr>
            <a:r>
              <a:rPr lang="en-US" sz="12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this Trial: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simulated water mask, as if derived from aerial imagery and </a:t>
            </a:r>
          </a:p>
          <a:p>
            <a:pPr lvl="1" indent="0">
              <a:buNone/>
            </a:pP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processed based on DLR user service ZKI processing 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facilities</a:t>
            </a:r>
          </a:p>
          <a:p>
            <a:pPr lvl="1" indent="0">
              <a:buNone/>
            </a:pPr>
            <a:endParaRPr lang="en-US" dirty="0"/>
          </a:p>
          <a:p>
            <a:pPr marL="285750" indent="-285750">
              <a:buChar char="•"/>
            </a:pPr>
            <a:r>
              <a:rPr lang="en-US" dirty="0"/>
              <a:t>Web based Product Dissemination  </a:t>
            </a:r>
          </a:p>
          <a:p>
            <a:pPr marL="1028700" lvl="1"/>
            <a:r>
              <a:rPr lang="en-US" dirty="0"/>
              <a:t>OGC </a:t>
            </a:r>
            <a:r>
              <a:rPr lang="en-US" dirty="0">
                <a:hlinkClick r:id="rId3"/>
              </a:rPr>
              <a:t>WMS </a:t>
            </a:r>
            <a:r>
              <a:rPr lang="en-US" dirty="0"/>
              <a:t>/ WFS </a:t>
            </a:r>
            <a:r>
              <a:rPr lang="en-US" b="1" dirty="0"/>
              <a:t>web services </a:t>
            </a:r>
            <a:r>
              <a:rPr lang="en-US" dirty="0"/>
              <a:t>for water mask </a:t>
            </a:r>
          </a:p>
          <a:p>
            <a:pPr marL="1028700" lvl="1"/>
            <a:r>
              <a:rPr lang="en-US" dirty="0"/>
              <a:t>Download service for ready to use </a:t>
            </a:r>
            <a:r>
              <a:rPr lang="en-US" dirty="0">
                <a:hlinkClick r:id="rId4"/>
              </a:rPr>
              <a:t>map </a:t>
            </a:r>
            <a:r>
              <a:rPr lang="en-US" dirty="0" smtClean="0">
                <a:hlinkClick r:id="rId4"/>
              </a:rPr>
              <a:t>products</a:t>
            </a:r>
            <a:endParaRPr lang="en-US" dirty="0" smtClean="0"/>
          </a:p>
          <a:p>
            <a:pPr marL="1028700" lvl="1"/>
            <a:endParaRPr lang="en-US" dirty="0"/>
          </a:p>
          <a:p>
            <a:pPr marL="285750" indent="-285750">
              <a:buChar char="•"/>
            </a:pPr>
            <a:r>
              <a:rPr lang="en-US" dirty="0" smtClean="0"/>
              <a:t>Generation of ready to use </a:t>
            </a:r>
            <a:r>
              <a:rPr lang="en-US" b="1" dirty="0" smtClean="0"/>
              <a:t>maps</a:t>
            </a:r>
          </a:p>
          <a:p>
            <a:pPr marL="1028700" lvl="1"/>
            <a:r>
              <a:rPr lang="en-US" dirty="0" smtClean="0"/>
              <a:t>2D GeoPDF  </a:t>
            </a:r>
          </a:p>
          <a:p>
            <a:pPr marL="1028700" lvl="1"/>
            <a:r>
              <a:rPr lang="en-US" dirty="0" smtClean="0"/>
              <a:t>3D PDF</a:t>
            </a:r>
          </a:p>
          <a:p>
            <a:pPr marL="1028700" lvl="1"/>
            <a:endParaRPr lang="en-US" dirty="0"/>
          </a:p>
          <a:p>
            <a:pPr marL="285750" indent="-285750">
              <a:buChar char="•"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Char char="•"/>
            </a:pPr>
            <a:endParaRPr lang="en-US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0" t="20191" r="1941" b="23108"/>
          <a:stretch/>
        </p:blipFill>
        <p:spPr bwMode="auto">
          <a:xfrm>
            <a:off x="6725511" y="995695"/>
            <a:ext cx="1836000" cy="1107593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 descr="D:\projects\driver\Screenshots\thehague_3d-pdf_sm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0"/>
          <a:stretch/>
        </p:blipFill>
        <p:spPr bwMode="auto">
          <a:xfrm>
            <a:off x="6731374" y="3589020"/>
            <a:ext cx="1843721" cy="1260000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99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59E96BE1366749B5994691468FA9F5" ma:contentTypeVersion="4" ma:contentTypeDescription="Crée un document." ma:contentTypeScope="" ma:versionID="40ea3e8d5636641d38fa57a7da6b507a">
  <xsd:schema xmlns:xsd="http://www.w3.org/2001/XMLSchema" xmlns:xs="http://www.w3.org/2001/XMLSchema" xmlns:p="http://schemas.microsoft.com/office/2006/metadata/properties" xmlns:ns2="bb180c85-76f3-48e0-b328-7ffec8745cdb" xmlns:ns3="9107859c-f784-45d5-9a48-227635d9abf6" targetNamespace="http://schemas.microsoft.com/office/2006/metadata/properties" ma:root="true" ma:fieldsID="5d50e433d07bde74c824e23b407a3a60" ns2:_="" ns3:_="">
    <xsd:import namespace="bb180c85-76f3-48e0-b328-7ffec8745cdb"/>
    <xsd:import namespace="9107859c-f784-45d5-9a48-227635d9ab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180c85-76f3-48e0-b328-7ffec8745c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07859c-f784-45d5-9a48-227635d9abf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04B135B-4F18-4F96-96F4-A3CCFF431953}">
  <ds:schemaRefs>
    <ds:schemaRef ds:uri="http://purl.org/dc/elements/1.1/"/>
    <ds:schemaRef ds:uri="http://purl.org/dc/dcmitype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bb180c85-76f3-48e0-b328-7ffec8745cdb"/>
    <ds:schemaRef ds:uri="http://purl.org/dc/terms/"/>
    <ds:schemaRef ds:uri="http://schemas.microsoft.com/office/infopath/2007/PartnerControls"/>
    <ds:schemaRef ds:uri="9107859c-f784-45d5-9a48-227635d9abf6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F990533D-04C4-4C97-9695-2E7EB3EEE8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180c85-76f3-48e0-b328-7ffec8745cdb"/>
    <ds:schemaRef ds:uri="9107859c-f784-45d5-9a48-227635d9ab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5E3DEEA-672F-4F71-872D-DCF3BDC6935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286</Words>
  <Application>Microsoft Office PowerPoint</Application>
  <PresentationFormat>Bildschirmpräsentation (16:9)</PresentationFormat>
  <Paragraphs>98</Paragraphs>
  <Slides>11</Slides>
  <Notes>3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2" baseType="lpstr">
      <vt:lpstr>Thème Office</vt:lpstr>
      <vt:lpstr>ZKI</vt:lpstr>
      <vt:lpstr>Airborne  and  Terrestrial  Situational  Awareness</vt:lpstr>
      <vt:lpstr>PowerPoint-Präsentation</vt:lpstr>
      <vt:lpstr>Involvement on national &amp; international level</vt:lpstr>
      <vt:lpstr>ZKI</vt:lpstr>
      <vt:lpstr>PowerPoint-Präsentation</vt:lpstr>
      <vt:lpstr>PowerPoint-Präsentation</vt:lpstr>
      <vt:lpstr>ZKI Rapid Mapping Workflow</vt:lpstr>
      <vt:lpstr>ZKI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Rikka</dc:creator>
  <cp:lastModifiedBy>Kiefl, Ralph</cp:lastModifiedBy>
  <cp:revision>588</cp:revision>
  <cp:lastPrinted>2017-09-05T06:36:20Z</cp:lastPrinted>
  <dcterms:created xsi:type="dcterms:W3CDTF">2015-10-12T13:00:17Z</dcterms:created>
  <dcterms:modified xsi:type="dcterms:W3CDTF">2019-04-05T07:52:10Z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0x0101002559E96BE1366749B5994691468FA9F5</vt:lpwstr>
  </property>
</Properties>
</file>