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sldIdLst>
    <p:sldId id="270" r:id="rId5"/>
    <p:sldId id="277" r:id="rId6"/>
    <p:sldId id="291" r:id="rId7"/>
    <p:sldId id="283" r:id="rId8"/>
    <p:sldId id="292" r:id="rId9"/>
    <p:sldId id="287" r:id="rId10"/>
    <p:sldId id="290" r:id="rId11"/>
    <p:sldId id="284" r:id="rId12"/>
    <p:sldId id="285" r:id="rId13"/>
    <p:sldId id="289" r:id="rId14"/>
    <p:sldId id="288" r:id="rId15"/>
    <p:sldId id="274" r:id="rId16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ddelhoff, Michael" initials="MM" lastIdx="2" clrIdx="0">
    <p:extLst>
      <p:ext uri="{19B8F6BF-5375-455C-9EA6-DF929625EA0E}">
        <p15:presenceInfo xmlns:p15="http://schemas.microsoft.com/office/powerpoint/2012/main" userId="S-1-5-21-3563042444-3166535624-2248634661-23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7E"/>
    <a:srgbClr val="F3B329"/>
    <a:srgbClr val="FFFFFF"/>
    <a:srgbClr val="009AFE"/>
    <a:srgbClr val="282829"/>
    <a:srgbClr val="053451"/>
    <a:srgbClr val="595959"/>
    <a:srgbClr val="9C9E9F"/>
    <a:srgbClr val="1F497E"/>
    <a:srgbClr val="0F49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F9008-9A3A-4BF0-BAEB-08CC3D6755CA}" v="6" dt="2018-08-28T16:48:16.8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13"/>
    <p:restoredTop sz="89651" autoAdjust="0"/>
  </p:normalViewPr>
  <p:slideViewPr>
    <p:cSldViewPr snapToGrid="0" snapToObjects="1">
      <p:cViewPr varScale="1">
        <p:scale>
          <a:sx n="82" d="100"/>
          <a:sy n="82" d="100"/>
        </p:scale>
        <p:origin x="33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ie Albiéro" userId="2300290c-6203-4c8e-8407-28d9e80c7c12" providerId="ADAL" clId="{724F9008-9A3A-4BF0-BAEB-08CC3D6755CA}"/>
    <pc:docChg chg="custSel modMainMaster">
      <pc:chgData name="Stéphanie Albiéro" userId="2300290c-6203-4c8e-8407-28d9e80c7c12" providerId="ADAL" clId="{724F9008-9A3A-4BF0-BAEB-08CC3D6755CA}" dt="2018-08-28T16:48:16.884" v="5" actId="20577"/>
      <pc:docMkLst>
        <pc:docMk/>
      </pc:docMkLst>
      <pc:sldMasterChg chg="modSldLayout">
        <pc:chgData name="Stéphanie Albiéro" userId="2300290c-6203-4c8e-8407-28d9e80c7c12" providerId="ADAL" clId="{724F9008-9A3A-4BF0-BAEB-08CC3D6755CA}" dt="2018-08-28T16:48:16.884" v="5" actId="20577"/>
        <pc:sldMasterMkLst>
          <pc:docMk/>
          <pc:sldMasterMk cId="3976275667" sldId="2147483648"/>
        </pc:sldMasterMkLst>
        <pc:sldLayoutChg chg="modSp">
          <pc:chgData name="Stéphanie Albiéro" userId="2300290c-6203-4c8e-8407-28d9e80c7c12" providerId="ADAL" clId="{724F9008-9A3A-4BF0-BAEB-08CC3D6755CA}" dt="2018-08-28T16:48:16.884" v="5" actId="20577"/>
          <pc:sldLayoutMkLst>
            <pc:docMk/>
            <pc:sldMasterMk cId="3976275667" sldId="2147483648"/>
            <pc:sldLayoutMk cId="1742347543" sldId="2147483688"/>
          </pc:sldLayoutMkLst>
          <pc:spChg chg="mod">
            <ac:chgData name="Stéphanie Albiéro" userId="2300290c-6203-4c8e-8407-28d9e80c7c12" providerId="ADAL" clId="{724F9008-9A3A-4BF0-BAEB-08CC3D6755CA}" dt="2018-08-28T16:48:16.884" v="5" actId="20577"/>
            <ac:spMkLst>
              <pc:docMk/>
              <pc:sldMasterMk cId="3976275667" sldId="2147483648"/>
              <pc:sldLayoutMk cId="1742347543" sldId="2147483688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3F0CB-6141-436A-825D-3A068F31ACF9}" type="datetimeFigureOut">
              <a:rPr lang="fr-FR" smtClean="0"/>
              <a:t>09/04/2019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8313-6CE3-4A22-85A3-FAB2C9F1FDF7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3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198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218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64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8313-6CE3-4A22-85A3-FAB2C9F1FDF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630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https://twitter.com/DRIVER_PROJECT" TargetMode="External"/><Relationship Id="rId7" Type="http://schemas.openxmlformats.org/officeDocument/2006/relationships/hyperlink" Target="https://www.youtube.com/channel/UCPcaVPfylkukpg938YOAZg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tiff"/><Relationship Id="rId5" Type="http://schemas.openxmlformats.org/officeDocument/2006/relationships/hyperlink" Target="https://www.linkedin.com/groups/8161096/" TargetMode="External"/><Relationship Id="rId4" Type="http://schemas.openxmlformats.org/officeDocument/2006/relationships/image" Target="../media/image3.tiff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37067" y="2578100"/>
            <a:ext cx="6617205" cy="2565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8532" y="4388479"/>
            <a:ext cx="8606367" cy="755022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21" y="70490"/>
            <a:ext cx="3687779" cy="165822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31801" y="2298700"/>
            <a:ext cx="566173" cy="28448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997975" y="2652224"/>
            <a:ext cx="5856297" cy="1317154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15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7974" y="3891397"/>
            <a:ext cx="6639325" cy="497082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 </a:t>
            </a:r>
            <a:r>
              <a:rPr lang="en-GB" noProof="0" dirty="0"/>
              <a:t>SP9X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4" hasCustomPrompt="1"/>
          </p:nvPr>
        </p:nvSpPr>
        <p:spPr>
          <a:xfrm>
            <a:off x="1192708" y="4388479"/>
            <a:ext cx="7532191" cy="399818"/>
          </a:xfrm>
        </p:spPr>
        <p:txBody>
          <a:bodyPr anchor="b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Author name, Organisation</a:t>
            </a:r>
          </a:p>
        </p:txBody>
      </p:sp>
      <p:sp>
        <p:nvSpPr>
          <p:cNvPr id="2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192708" y="4793359"/>
            <a:ext cx="7532191" cy="350142"/>
          </a:xfrm>
        </p:spPr>
        <p:txBody>
          <a:bodyPr anchor="t"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Date - Location</a:t>
            </a:r>
          </a:p>
        </p:txBody>
      </p:sp>
    </p:spTree>
    <p:extLst>
      <p:ext uri="{BB962C8B-B14F-4D97-AF65-F5344CB8AC3E}">
        <p14:creationId xmlns:p14="http://schemas.microsoft.com/office/powerpoint/2010/main" val="112681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4483100"/>
            <a:ext cx="622299" cy="660401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902200"/>
            <a:ext cx="8255000" cy="241301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28650" y="4902199"/>
            <a:ext cx="7626350" cy="241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r>
              <a:rPr lang="fr-FR" dirty="0"/>
              <a:t>DRIVER+ Project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63569" y="4483101"/>
            <a:ext cx="458731" cy="3878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Brandon Text Medium" pitchFamily="34" charset="0"/>
              </a:defRPr>
            </a:lvl1pPr>
          </a:lstStyle>
          <a:p>
            <a:fld id="{F3F4C4A7-A8A2-774E-9968-91CCA6FE0429}" type="slidenum">
              <a:rPr lang="fr-FR" smtClean="0"/>
              <a:pPr/>
              <a:t>‹Nr.›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368800"/>
            <a:ext cx="157219" cy="774701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77300" y="1"/>
            <a:ext cx="266700" cy="355599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737600" y="-12699"/>
            <a:ext cx="406400" cy="139699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042400" y="-12699"/>
            <a:ext cx="101600" cy="457199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443039" y="135467"/>
            <a:ext cx="8207775" cy="5871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rgbClr val="F3B329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r>
              <a:rPr lang="en-GB" noProof="0" dirty="0"/>
              <a:t>SLIDE TITLE</a:t>
            </a:r>
          </a:p>
        </p:txBody>
      </p:sp>
      <p:sp>
        <p:nvSpPr>
          <p:cNvPr id="13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3039" y="676138"/>
            <a:ext cx="8207775" cy="471764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SUBTITLE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3" y="1338263"/>
            <a:ext cx="8294687" cy="314483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</a:lstStyle>
          <a:p>
            <a:pPr lvl="0"/>
            <a:r>
              <a:rPr lang="en-GB" noProof="0" dirty="0"/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1742347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079500" y="911892"/>
            <a:ext cx="3238500" cy="2136108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592667" y="0"/>
            <a:ext cx="4978399" cy="1757650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36600" y="0"/>
            <a:ext cx="533400" cy="282786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1113366" y="2195408"/>
            <a:ext cx="3175000" cy="7645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GB" sz="2400" cap="all" baseline="0" noProof="0" dirty="0">
                <a:latin typeface="Brandon Text Medium" pitchFamily="34" charset="0"/>
              </a:rPr>
              <a:t>THANK YOU.</a:t>
            </a:r>
            <a:br>
              <a:rPr lang="en-GB" sz="2400" cap="all" baseline="0" noProof="0" dirty="0">
                <a:latin typeface="Brandon Text Medium" pitchFamily="34" charset="0"/>
              </a:rPr>
            </a:br>
            <a:r>
              <a:rPr lang="en-GB" sz="2000" b="0" cap="all" baseline="0" noProof="0" dirty="0">
                <a:solidFill>
                  <a:srgbClr val="F3B329"/>
                </a:solidFill>
                <a:latin typeface="Brandon Text Medium" pitchFamily="34" charset="0"/>
              </a:rPr>
              <a:t>ANY QUESTION?</a:t>
            </a:r>
            <a:endParaRPr lang="en-GB" sz="2400" b="0" cap="all" baseline="0" noProof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8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91064" y="894087"/>
            <a:ext cx="6172200" cy="4249413"/>
          </a:xfrm>
          <a:prstGeom prst="rect">
            <a:avLst/>
          </a:prstGeom>
          <a:solidFill>
            <a:srgbClr val="0534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204302" y="0"/>
            <a:ext cx="3725662" cy="1813268"/>
          </a:xfrm>
          <a:prstGeom prst="rect">
            <a:avLst/>
          </a:prstGeom>
          <a:solidFill>
            <a:srgbClr val="0049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5164" y="1343693"/>
            <a:ext cx="711200" cy="3637287"/>
          </a:xfrm>
          <a:prstGeom prst="rect">
            <a:avLst/>
          </a:prstGeom>
          <a:solidFill>
            <a:srgbClr val="F3B3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865" y="3637287"/>
            <a:ext cx="1872450" cy="1506213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 userDrawn="1"/>
        </p:nvSpPr>
        <p:spPr>
          <a:xfrm>
            <a:off x="3399364" y="798976"/>
            <a:ext cx="3175000" cy="8992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algn="l"/>
            <a:r>
              <a:rPr lang="fr-FR" sz="2400" dirty="0">
                <a:latin typeface="Brandon Text Medium" pitchFamily="34" charset="0"/>
              </a:rPr>
              <a:t>CONTACT</a:t>
            </a:r>
            <a:br>
              <a:rPr lang="fr-FR" sz="2400" dirty="0">
                <a:latin typeface="Brandon Text Medium" pitchFamily="34" charset="0"/>
              </a:rPr>
            </a:br>
            <a:r>
              <a:rPr lang="fr-FR" sz="2000" b="0" dirty="0">
                <a:solidFill>
                  <a:srgbClr val="F3B329"/>
                </a:solidFill>
                <a:latin typeface="Brandon Text Medium" pitchFamily="34" charset="0"/>
              </a:rPr>
              <a:t>REACH US</a:t>
            </a:r>
            <a:endParaRPr lang="fr-FR" sz="2400" b="0" dirty="0">
              <a:solidFill>
                <a:srgbClr val="F3B329"/>
              </a:solidFill>
              <a:latin typeface="Brandon Text Medium" pitchFamily="34" charset="0"/>
            </a:endParaRPr>
          </a:p>
        </p:txBody>
      </p:sp>
      <p:pic>
        <p:nvPicPr>
          <p:cNvPr id="17" name="Image 16">
            <a:hlinkClick r:id="rId3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52177" y="2363740"/>
            <a:ext cx="547607" cy="547607"/>
          </a:xfrm>
          <a:prstGeom prst="rect">
            <a:avLst/>
          </a:prstGeom>
        </p:spPr>
      </p:pic>
      <p:pic>
        <p:nvPicPr>
          <p:cNvPr id="18" name="Image 17">
            <a:hlinkClick r:id="rId5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690355" y="2385454"/>
            <a:ext cx="442913" cy="442913"/>
          </a:xfrm>
          <a:prstGeom prst="rect">
            <a:avLst/>
          </a:prstGeom>
        </p:spPr>
      </p:pic>
      <p:pic>
        <p:nvPicPr>
          <p:cNvPr id="19" name="Image 18">
            <a:hlinkClick r:id="rId7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57769" y="2385105"/>
            <a:ext cx="467341" cy="467341"/>
          </a:xfrm>
          <a:prstGeom prst="rect">
            <a:avLst/>
          </a:prstGeom>
        </p:spPr>
      </p:pic>
      <p:sp>
        <p:nvSpPr>
          <p:cNvPr id="20" name="Rectangle 19">
            <a:hlinkClick r:id="rId3"/>
          </p:cNvPr>
          <p:cNvSpPr/>
          <p:nvPr userDrawn="1"/>
        </p:nvSpPr>
        <p:spPr>
          <a:xfrm>
            <a:off x="1468267" y="2920643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@</a:t>
            </a:r>
            <a:r>
              <a:rPr lang="en-US" sz="1200" dirty="0" err="1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driver_project</a:t>
            </a:r>
            <a:endParaRPr lang="en-US" sz="120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  <p:sp>
        <p:nvSpPr>
          <p:cNvPr id="21" name="Rectangle 20">
            <a:hlinkClick r:id="rId7"/>
          </p:cNvPr>
          <p:cNvSpPr/>
          <p:nvPr userDrawn="1"/>
        </p:nvSpPr>
        <p:spPr>
          <a:xfrm>
            <a:off x="4576925" y="2928381"/>
            <a:ext cx="16290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sp>
        <p:nvSpPr>
          <p:cNvPr id="22" name="Rectangle 21">
            <a:hlinkClick r:id="rId5"/>
          </p:cNvPr>
          <p:cNvSpPr/>
          <p:nvPr userDrawn="1"/>
        </p:nvSpPr>
        <p:spPr>
          <a:xfrm>
            <a:off x="3097297" y="2861893"/>
            <a:ext cx="16290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Groups:</a:t>
            </a:r>
          </a:p>
          <a:p>
            <a:pPr algn="ctr"/>
            <a:r>
              <a:rPr lang="en-US" sz="120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Driver Project</a:t>
            </a:r>
          </a:p>
        </p:txBody>
      </p:sp>
      <p:pic>
        <p:nvPicPr>
          <p:cNvPr id="25" name="Image 2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3746" y="4643622"/>
            <a:ext cx="482146" cy="322742"/>
          </a:xfrm>
          <a:prstGeom prst="rect">
            <a:avLst/>
          </a:prstGeom>
        </p:spPr>
      </p:pic>
      <p:sp>
        <p:nvSpPr>
          <p:cNvPr id="26" name="ZoneTexte 3"/>
          <p:cNvSpPr txBox="1"/>
          <p:nvPr userDrawn="1"/>
        </p:nvSpPr>
        <p:spPr>
          <a:xfrm>
            <a:off x="1467155" y="4582143"/>
            <a:ext cx="5128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800" noProof="0" dirty="0">
                <a:solidFill>
                  <a:schemeClr val="bg1"/>
                </a:solidFill>
              </a:rPr>
              <a:t>This project has received funding from the European Union’s Seventh Framework Programme for research, technological development and demonstration under grant agreement n° 607798. The information and views  set out in this presentation are those</a:t>
            </a:r>
            <a:r>
              <a:rPr lang="en-GB" sz="800" baseline="0" noProof="0" dirty="0">
                <a:solidFill>
                  <a:schemeClr val="bg1"/>
                </a:solidFill>
              </a:rPr>
              <a:t> of the author(s) and do not necessarily reflect  the official opinion of the European  Union</a:t>
            </a:r>
            <a:endParaRPr lang="en-GB" sz="800" noProof="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141529" y="3597374"/>
            <a:ext cx="5432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b="1" kern="1200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More information about the project </a:t>
            </a:r>
            <a:r>
              <a:rPr lang="en-GB" sz="1200" b="1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-</a:t>
            </a:r>
            <a:r>
              <a:rPr lang="en-GB" sz="1200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</a:t>
            </a:r>
            <a:r>
              <a:rPr lang="en-GB" sz="1200" noProof="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cooordination@projectdriver.eu</a:t>
            </a:r>
          </a:p>
          <a:p>
            <a:pPr algn="r"/>
            <a:r>
              <a:rPr lang="en-GB" sz="1200" b="1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Interested in collaborating with us? - </a:t>
            </a:r>
            <a:r>
              <a:rPr lang="en-GB" sz="1200" noProof="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cooperation@projectdriver.eu</a:t>
            </a:r>
          </a:p>
          <a:p>
            <a:pPr algn="r"/>
            <a:r>
              <a:rPr lang="en-GB" sz="1200" b="1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Communication</a:t>
            </a:r>
            <a:r>
              <a:rPr lang="en-GB" sz="1200" b="1" baseline="0" noProof="0" dirty="0">
                <a:solidFill>
                  <a:schemeClr val="bg1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 and media contact </a:t>
            </a:r>
            <a:r>
              <a:rPr lang="en-GB" sz="1200" kern="1200" noProof="0" dirty="0">
                <a:solidFill>
                  <a:srgbClr val="F3B329"/>
                </a:solidFill>
                <a:latin typeface="Brandon Text Medium" pitchFamily="34" charset="0"/>
                <a:ea typeface="Avenir Book" charset="0"/>
                <a:cs typeface="Avenir Book" charset="0"/>
              </a:rPr>
              <a:t>communication@projectdriver.eu</a:t>
            </a:r>
            <a:endParaRPr lang="en-GB" sz="1200" noProof="0" dirty="0">
              <a:solidFill>
                <a:srgbClr val="F3B329"/>
              </a:solidFill>
              <a:latin typeface="Brandon Text Medium" pitchFamily="34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2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94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and change Title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change mask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2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73" r:id="rId3"/>
    <p:sldLayoutId id="2147483672" r:id="rId4"/>
    <p:sldLayoutId id="2147483689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Brandon Text Medium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 baseline="0">
          <a:solidFill>
            <a:schemeClr val="tx1"/>
          </a:solidFill>
          <a:latin typeface="Brandon Text Medium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497E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Brandon Text Medium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HumLogsim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Michael Middelhoff, University of Münster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2" y="250120"/>
            <a:ext cx="1693840" cy="15631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93" y="1760444"/>
            <a:ext cx="1382806" cy="8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0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of Evacuation strategies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Possibility to try and compare different scenarios</a:t>
            </a:r>
            <a:endParaRPr lang="en-GB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000897" y="1338263"/>
            <a:ext cx="7891893" cy="3144837"/>
          </a:xfrm>
        </p:spPr>
        <p:txBody>
          <a:bodyPr>
            <a:normAutofit/>
          </a:bodyPr>
          <a:lstStyle/>
          <a:p>
            <a:r>
              <a:rPr lang="en-GB" sz="1800" b="1" dirty="0" smtClean="0">
                <a:solidFill>
                  <a:srgbClr val="00497E"/>
                </a:solidFill>
              </a:rPr>
              <a:t>Best case</a:t>
            </a:r>
          </a:p>
          <a:p>
            <a:pPr marL="285750">
              <a:buFont typeface="Wingdings" panose="05000000000000000000" pitchFamily="2" charset="2"/>
              <a:buChar char="§"/>
            </a:pPr>
            <a:r>
              <a:rPr lang="en-GB" sz="1800" dirty="0" smtClean="0"/>
              <a:t> Less people affected, long time until flooding, many resources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r>
              <a:rPr lang="en-GB" sz="1800" b="1" dirty="0" smtClean="0">
                <a:solidFill>
                  <a:srgbClr val="00497E"/>
                </a:solidFill>
              </a:rPr>
              <a:t>Worst case</a:t>
            </a:r>
          </a:p>
          <a:p>
            <a:pPr marL="285750">
              <a:buFont typeface="Wingdings" panose="05000000000000000000" pitchFamily="2" charset="2"/>
              <a:buChar char="§"/>
            </a:pPr>
            <a:r>
              <a:rPr lang="en-GB" sz="1800" dirty="0" smtClean="0"/>
              <a:t> Many people affected, short time until flooding, limited resources</a:t>
            </a: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r>
              <a:rPr lang="en-GB" sz="1800" b="1" dirty="0" smtClean="0">
                <a:solidFill>
                  <a:srgbClr val="00497E"/>
                </a:solidFill>
              </a:rPr>
              <a:t>Likely case</a:t>
            </a:r>
          </a:p>
          <a:p>
            <a:pPr marL="285750">
              <a:buFont typeface="Wingdings" panose="05000000000000000000" pitchFamily="2" charset="2"/>
              <a:buChar char="§"/>
            </a:pPr>
            <a:r>
              <a:rPr lang="en-GB" sz="1800" dirty="0"/>
              <a:t> </a:t>
            </a:r>
            <a:r>
              <a:rPr lang="en-GB" sz="1800" dirty="0" smtClean="0"/>
              <a:t>People affected by prediction, one day until flooding, regular resources</a:t>
            </a:r>
            <a:endParaRPr lang="en-GB" sz="1800" dirty="0"/>
          </a:p>
          <a:p>
            <a:pPr marL="285750"/>
            <a:endParaRPr lang="en-GB" sz="1800" dirty="0" smtClean="0"/>
          </a:p>
        </p:txBody>
      </p:sp>
      <p:pic>
        <p:nvPicPr>
          <p:cNvPr id="4098" name="Picture 2" descr="https://static.thenounproject.com/png/1966585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9" y="1412965"/>
            <a:ext cx="557858" cy="5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tatic.thenounproject.com/png/1966523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7" y="2397773"/>
            <a:ext cx="556941" cy="5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atic.thenounproject.com/png/506311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26" y="3416153"/>
            <a:ext cx="581084" cy="58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Comparison of Evacuation Scenarios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442913" y="722609"/>
            <a:ext cx="8294687" cy="3760491"/>
          </a:xfrm>
        </p:spPr>
        <p:txBody>
          <a:bodyPr/>
          <a:lstStyle/>
          <a:p>
            <a:r>
              <a:rPr lang="en-GB" b="1" dirty="0" smtClean="0"/>
              <a:t>e.g. distribution over means of transportation over time</a:t>
            </a:r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endParaRPr lang="en-GB" b="1" dirty="0"/>
          </a:p>
          <a:p>
            <a:endParaRPr lang="en-GB" b="1" dirty="0" smtClean="0"/>
          </a:p>
          <a:p>
            <a:r>
              <a:rPr lang="en-GB" b="1" dirty="0" smtClean="0"/>
              <a:t>e.g. Duration of evacuation missions over time</a:t>
            </a:r>
            <a:endParaRPr lang="en-GB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61" y="1011649"/>
            <a:ext cx="4208883" cy="15315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61" y="2802154"/>
            <a:ext cx="4817306" cy="1790625"/>
          </a:xfrm>
          <a:prstGeom prst="rect">
            <a:avLst/>
          </a:prstGeom>
        </p:spPr>
      </p:pic>
      <p:pic>
        <p:nvPicPr>
          <p:cNvPr id="45" name="Picture 2" descr="https://static.thenounproject.com/png/990551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95" y="1014764"/>
            <a:ext cx="807905" cy="8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ttps://static.thenounproject.com/png/157508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95" y="1799562"/>
            <a:ext cx="807905" cy="8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ttps://static.thenounproject.com/png/1236831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95" y="2632668"/>
            <a:ext cx="807905" cy="8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https://static.thenounproject.com/png/1141028-20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95" y="3445682"/>
            <a:ext cx="807905" cy="80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6902434" y="1112233"/>
            <a:ext cx="1597660" cy="807905"/>
          </a:xfrm>
        </p:spPr>
        <p:txBody>
          <a:bodyPr>
            <a:normAutofit/>
          </a:bodyPr>
          <a:lstStyle/>
          <a:p>
            <a:r>
              <a:rPr lang="en-GB" sz="1600" b="1" dirty="0" smtClean="0">
                <a:solidFill>
                  <a:srgbClr val="00497E"/>
                </a:solidFill>
              </a:rPr>
              <a:t>Progression over Time</a:t>
            </a:r>
            <a:endParaRPr lang="en-GB" sz="1600" b="1" dirty="0">
              <a:solidFill>
                <a:srgbClr val="00497E"/>
              </a:solidFill>
            </a:endParaRPr>
          </a:p>
        </p:txBody>
      </p:sp>
      <p:sp>
        <p:nvSpPr>
          <p:cNvPr id="65" name="Textplatzhalter 10"/>
          <p:cNvSpPr txBox="1">
            <a:spLocks/>
          </p:cNvSpPr>
          <p:nvPr/>
        </p:nvSpPr>
        <p:spPr>
          <a:xfrm>
            <a:off x="6902434" y="1920137"/>
            <a:ext cx="1597660" cy="807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solidFill>
                  <a:srgbClr val="00497E"/>
                </a:solidFill>
              </a:rPr>
              <a:t>Cost Estimation</a:t>
            </a:r>
            <a:endParaRPr lang="en-GB" sz="1600" b="1" dirty="0">
              <a:solidFill>
                <a:srgbClr val="00497E"/>
              </a:solidFill>
            </a:endParaRPr>
          </a:p>
        </p:txBody>
      </p:sp>
      <p:sp>
        <p:nvSpPr>
          <p:cNvPr id="66" name="Textplatzhalter 10"/>
          <p:cNvSpPr txBox="1">
            <a:spLocks/>
          </p:cNvSpPr>
          <p:nvPr/>
        </p:nvSpPr>
        <p:spPr>
          <a:xfrm>
            <a:off x="6902434" y="2728043"/>
            <a:ext cx="1597660" cy="807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solidFill>
                  <a:srgbClr val="00497E"/>
                </a:solidFill>
              </a:rPr>
              <a:t>Resource Consumption</a:t>
            </a:r>
          </a:p>
        </p:txBody>
      </p:sp>
      <p:sp>
        <p:nvSpPr>
          <p:cNvPr id="67" name="Textplatzhalter 10"/>
          <p:cNvSpPr txBox="1">
            <a:spLocks/>
          </p:cNvSpPr>
          <p:nvPr/>
        </p:nvSpPr>
        <p:spPr>
          <a:xfrm>
            <a:off x="6902434" y="3535948"/>
            <a:ext cx="1597660" cy="807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solidFill>
                  <a:srgbClr val="00497E"/>
                </a:solidFill>
              </a:rPr>
              <a:t>Geographical Distribution</a:t>
            </a:r>
            <a:endParaRPr lang="en-GB" sz="1600" b="1" dirty="0">
              <a:solidFill>
                <a:srgbClr val="0049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3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4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7BED65E-8ECC-4200-BD75-98E230139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DRIVER+ Project</a:t>
            </a:r>
            <a:endParaRPr lang="fr-FR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D3BED62-1BB3-46E8-897D-4A0CF4592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893F2A7-1DDA-40AC-886A-3025B31D25DF}"/>
              </a:ext>
            </a:extLst>
          </p:cNvPr>
          <p:cNvSpPr txBox="1"/>
          <p:nvPr/>
        </p:nvSpPr>
        <p:spPr>
          <a:xfrm>
            <a:off x="765645" y="3276749"/>
            <a:ext cx="1928465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Michael Middelhoff</a:t>
            </a:r>
            <a:endParaRPr lang="nl-NL" sz="24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B33188D-34B0-49BF-B12C-96A647C0E8E6}"/>
              </a:ext>
            </a:extLst>
          </p:cNvPr>
          <p:cNvSpPr txBox="1"/>
          <p:nvPr/>
        </p:nvSpPr>
        <p:spPr>
          <a:xfrm>
            <a:off x="3609230" y="3276749"/>
            <a:ext cx="193431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Adam </a:t>
            </a:r>
            <a:br>
              <a:rPr lang="nl-NL" sz="2400" dirty="0" smtClean="0"/>
            </a:br>
            <a:r>
              <a:rPr lang="nl-NL" sz="2400" dirty="0" smtClean="0"/>
              <a:t>Widera</a:t>
            </a:r>
            <a:endParaRPr lang="nl-NL" sz="2400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4168304-9E49-4558-A765-216D773C8932}"/>
              </a:ext>
            </a:extLst>
          </p:cNvPr>
          <p:cNvSpPr txBox="1"/>
          <p:nvPr/>
        </p:nvSpPr>
        <p:spPr>
          <a:xfrm>
            <a:off x="6454235" y="3276749"/>
            <a:ext cx="193972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400" dirty="0" smtClean="0"/>
              <a:t>Felix </a:t>
            </a:r>
            <a:br>
              <a:rPr lang="nl-NL" sz="2400" dirty="0" smtClean="0"/>
            </a:br>
            <a:r>
              <a:rPr lang="nl-NL" sz="2400" dirty="0" smtClean="0"/>
              <a:t>Hummel</a:t>
            </a:r>
            <a:endParaRPr lang="nl-NL" sz="2400" dirty="0"/>
          </a:p>
        </p:txBody>
      </p:sp>
      <p:pic>
        <p:nvPicPr>
          <p:cNvPr id="13" name="Picture 2" descr="https://www.wi.uni-muenster.de/sites/all/public/photos/mmidd_01-20479-105x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46" y="622904"/>
            <a:ext cx="1928465" cy="257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www.wi.uni-muenster.de/sites/all/public/photos/adamski-6247-105x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230" y="612404"/>
            <a:ext cx="1934319" cy="257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www.wi.uni-muenster.de/sites/all/public/photos/f_humm01-33864-105x1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36" y="612404"/>
            <a:ext cx="1939722" cy="258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43039" y="3562213"/>
            <a:ext cx="8207775" cy="471764"/>
          </a:xfrm>
        </p:spPr>
        <p:txBody>
          <a:bodyPr/>
          <a:lstStyle/>
          <a:p>
            <a:pPr algn="ctr"/>
            <a:r>
              <a:rPr lang="en-GB" dirty="0" smtClean="0"/>
              <a:t>Simulation of Humanitarian supply chains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25" y="649007"/>
            <a:ext cx="2946400" cy="2719004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4219643" y="817020"/>
            <a:ext cx="3390672" cy="2433532"/>
            <a:chOff x="4219643" y="640288"/>
            <a:chExt cx="3390672" cy="2433532"/>
          </a:xfrm>
        </p:grpSpPr>
        <p:sp>
          <p:nvSpPr>
            <p:cNvPr id="9" name="Textfeld 8"/>
            <p:cNvSpPr txBox="1"/>
            <p:nvPr/>
          </p:nvSpPr>
          <p:spPr>
            <a:xfrm>
              <a:off x="4219643" y="640288"/>
              <a:ext cx="339067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0" b="1" dirty="0" smtClean="0">
                  <a:solidFill>
                    <a:srgbClr val="009A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anitarian</a:t>
              </a:r>
            </a:p>
            <a:p>
              <a:endParaRPr lang="de-DE" sz="6000" b="1" dirty="0">
                <a:solidFill>
                  <a:srgbClr val="009AF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4219643" y="1346086"/>
              <a:ext cx="215155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istics</a:t>
              </a:r>
              <a:endParaRPr lang="de-D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219643" y="2058157"/>
              <a:ext cx="270458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6000" b="1" dirty="0">
                  <a:solidFill>
                    <a:srgbClr val="009AF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25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9877E-6 L -0.17934 -2.0987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3445" r="19259" b="1274"/>
          <a:stretch/>
        </p:blipFill>
        <p:spPr>
          <a:xfrm>
            <a:off x="462651" y="1110752"/>
            <a:ext cx="3245572" cy="33537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064" name="Ellipse 2063"/>
          <p:cNvSpPr/>
          <p:nvPr/>
        </p:nvSpPr>
        <p:spPr>
          <a:xfrm>
            <a:off x="1415763" y="1932285"/>
            <a:ext cx="1161687" cy="145134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2" name="Gruppieren 81"/>
          <p:cNvGrpSpPr/>
          <p:nvPr/>
        </p:nvGrpSpPr>
        <p:grpSpPr>
          <a:xfrm>
            <a:off x="764644" y="2290508"/>
            <a:ext cx="2222317" cy="1270215"/>
            <a:chOff x="766584" y="2290508"/>
            <a:chExt cx="2222317" cy="1270215"/>
          </a:xfrm>
        </p:grpSpPr>
        <p:pic>
          <p:nvPicPr>
            <p:cNvPr id="83" name="Picture 2" descr="https://static.thenounproject.com/png/1218618-2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223" y="2290508"/>
              <a:ext cx="206166" cy="20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https://static.thenounproject.com/png/1218618-2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274" y="2393591"/>
              <a:ext cx="206166" cy="20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https://static.thenounproject.com/png/1218618-2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091" y="2861753"/>
              <a:ext cx="206166" cy="20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2" descr="https://static.thenounproject.com/png/1218618-2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584" y="3060009"/>
              <a:ext cx="206166" cy="20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2" descr="https://static.thenounproject.com/png/1218618-2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111" y="3354557"/>
              <a:ext cx="206166" cy="20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https://static.thenounproject.com/png/1218618-2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735" y="2715801"/>
              <a:ext cx="206166" cy="20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Evacuation of population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Urban area threatened by flood</a:t>
            </a:r>
            <a:endParaRPr lang="en-GB" dirty="0"/>
          </a:p>
        </p:txBody>
      </p:sp>
      <p:pic>
        <p:nvPicPr>
          <p:cNvPr id="96" name="Picture 2" descr="https://static.thenounproject.com/png/1218618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35" y="2715801"/>
            <a:ext cx="206166" cy="2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s://static.thenounproject.com/png/1218618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223" y="2290508"/>
            <a:ext cx="206166" cy="2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s://static.thenounproject.com/png/1218618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74" y="2393591"/>
            <a:ext cx="206166" cy="2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s://static.thenounproject.com/png/1218618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91" y="2861753"/>
            <a:ext cx="206166" cy="2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s://static.thenounproject.com/png/1218618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4" y="3060009"/>
            <a:ext cx="206166" cy="2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s://static.thenounproject.com/png/1218618-200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111" y="3354557"/>
            <a:ext cx="206166" cy="20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3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09877E-6 L 0.09115 -2.0987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0988E-6 L -1.94444E-6 0.146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1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Evacuation of population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Urban area threatened by flood</a:t>
            </a:r>
            <a:endParaRPr lang="en-GB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4"/>
          </p:nvPr>
        </p:nvSpPr>
        <p:spPr>
          <a:xfrm>
            <a:off x="5027983" y="1165527"/>
            <a:ext cx="3900864" cy="314483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rgbClr val="00497E"/>
                </a:solidFill>
              </a:rPr>
              <a:t>Send forces to affected area.</a:t>
            </a:r>
            <a:br>
              <a:rPr lang="en-GB" sz="1800" b="1" dirty="0" smtClean="0">
                <a:solidFill>
                  <a:srgbClr val="00497E"/>
                </a:solidFill>
              </a:rPr>
            </a:br>
            <a:r>
              <a:rPr lang="en-GB" sz="1800" dirty="0" smtClean="0"/>
              <a:t>- Police, medical, military 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rgbClr val="00497E"/>
                </a:solidFill>
              </a:rPr>
              <a:t>Evacuate affected population.</a:t>
            </a:r>
            <a:r>
              <a:rPr lang="en-GB" sz="1800" b="1" dirty="0">
                <a:solidFill>
                  <a:srgbClr val="00497E"/>
                </a:solidFill>
              </a:rPr>
              <a:t/>
            </a:r>
            <a:br>
              <a:rPr lang="en-GB" sz="1800" b="1" dirty="0">
                <a:solidFill>
                  <a:srgbClr val="00497E"/>
                </a:solidFill>
              </a:rPr>
            </a:br>
            <a:r>
              <a:rPr lang="en-GB" sz="1800" dirty="0" smtClean="0"/>
              <a:t>- Cars, busses, trains 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rgbClr val="00497E"/>
                </a:solidFill>
              </a:rPr>
              <a:t>Setup camps to rescue people</a:t>
            </a:r>
            <a:br>
              <a:rPr lang="en-GB" sz="1800" b="1" dirty="0" smtClean="0">
                <a:solidFill>
                  <a:srgbClr val="00497E"/>
                </a:solidFill>
              </a:rPr>
            </a:br>
            <a:r>
              <a:rPr lang="en-GB" sz="1800" dirty="0" smtClean="0"/>
              <a:t>- Supplies, forces ...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800" b="1" dirty="0" smtClean="0">
                <a:solidFill>
                  <a:srgbClr val="00497E"/>
                </a:solidFill>
              </a:rPr>
              <a:t>Assess and compare strategies</a:t>
            </a:r>
            <a:br>
              <a:rPr lang="en-GB" sz="1800" b="1" dirty="0" smtClean="0">
                <a:solidFill>
                  <a:srgbClr val="00497E"/>
                </a:solidFill>
              </a:rPr>
            </a:br>
            <a:r>
              <a:rPr lang="en-GB" sz="1800" dirty="0" smtClean="0"/>
              <a:t>- Time &amp; resources needed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8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13445" r="19259" b="1274"/>
          <a:stretch/>
        </p:blipFill>
        <p:spPr>
          <a:xfrm>
            <a:off x="462651" y="1110752"/>
            <a:ext cx="3245572" cy="33537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13" name="Gruppieren 12"/>
          <p:cNvGrpSpPr/>
          <p:nvPr/>
        </p:nvGrpSpPr>
        <p:grpSpPr>
          <a:xfrm>
            <a:off x="690695" y="1850446"/>
            <a:ext cx="2080466" cy="1395617"/>
            <a:chOff x="2631145" y="1420131"/>
            <a:chExt cx="2392476" cy="1604919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2631145" y="2459162"/>
              <a:ext cx="341509" cy="565888"/>
              <a:chOff x="2863763" y="2258248"/>
              <a:chExt cx="341509" cy="565888"/>
            </a:xfrm>
          </p:grpSpPr>
          <p:pic>
            <p:nvPicPr>
              <p:cNvPr id="22" name="Picture 14" descr="https://static.thenounproject.com/png/281792-200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3763" y="2258248"/>
                <a:ext cx="341509" cy="341509"/>
              </a:xfrm>
              <a:prstGeom prst="rect">
                <a:avLst/>
              </a:prstGeom>
              <a:noFill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3" name="Gerader Verbinder 22"/>
              <p:cNvCxnSpPr/>
              <p:nvPr/>
            </p:nvCxnSpPr>
            <p:spPr>
              <a:xfrm>
                <a:off x="2965938" y="2576897"/>
                <a:ext cx="0" cy="247239"/>
              </a:xfrm>
              <a:prstGeom prst="line">
                <a:avLst/>
              </a:prstGeom>
              <a:ln>
                <a:prstDash val="sysDot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/>
            <p:cNvGrpSpPr/>
            <p:nvPr/>
          </p:nvGrpSpPr>
          <p:grpSpPr>
            <a:xfrm>
              <a:off x="4682112" y="1420131"/>
              <a:ext cx="341509" cy="565888"/>
              <a:chOff x="2863763" y="2258248"/>
              <a:chExt cx="341509" cy="565888"/>
            </a:xfrm>
          </p:grpSpPr>
          <p:pic>
            <p:nvPicPr>
              <p:cNvPr id="20" name="Picture 14" descr="https://static.thenounproject.com/png/281792-200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3763" y="2258248"/>
                <a:ext cx="341509" cy="341509"/>
              </a:xfrm>
              <a:prstGeom prst="rect">
                <a:avLst/>
              </a:prstGeom>
              <a:noFill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1" name="Gerader Verbinder 20"/>
              <p:cNvCxnSpPr/>
              <p:nvPr/>
            </p:nvCxnSpPr>
            <p:spPr>
              <a:xfrm>
                <a:off x="2965938" y="2576897"/>
                <a:ext cx="0" cy="247239"/>
              </a:xfrm>
              <a:prstGeom prst="line">
                <a:avLst/>
              </a:prstGeom>
              <a:ln>
                <a:prstDash val="sysDot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16"/>
            <p:cNvGrpSpPr/>
            <p:nvPr/>
          </p:nvGrpSpPr>
          <p:grpSpPr>
            <a:xfrm>
              <a:off x="3309488" y="2459162"/>
              <a:ext cx="341509" cy="565888"/>
              <a:chOff x="2863763" y="2258248"/>
              <a:chExt cx="341509" cy="565888"/>
            </a:xfrm>
          </p:grpSpPr>
          <p:pic>
            <p:nvPicPr>
              <p:cNvPr id="18" name="Picture 14" descr="https://static.thenounproject.com/png/281792-200.png"/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3763" y="2258248"/>
                <a:ext cx="341509" cy="341509"/>
              </a:xfrm>
              <a:prstGeom prst="rect">
                <a:avLst/>
              </a:prstGeom>
              <a:noFill/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9" name="Gerader Verbinder 18"/>
              <p:cNvCxnSpPr/>
              <p:nvPr/>
            </p:nvCxnSpPr>
            <p:spPr>
              <a:xfrm>
                <a:off x="2965938" y="2576897"/>
                <a:ext cx="0" cy="247239"/>
              </a:xfrm>
              <a:prstGeom prst="line">
                <a:avLst/>
              </a:prstGeom>
              <a:ln>
                <a:prstDash val="sysDot"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uppieren 23"/>
          <p:cNvGrpSpPr/>
          <p:nvPr/>
        </p:nvGrpSpPr>
        <p:grpSpPr>
          <a:xfrm>
            <a:off x="1857824" y="1967302"/>
            <a:ext cx="1084246" cy="1036226"/>
            <a:chOff x="3798274" y="1590885"/>
            <a:chExt cx="1246852" cy="1191630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4706562" y="2196712"/>
              <a:ext cx="338564" cy="585803"/>
              <a:chOff x="3696099" y="1761640"/>
              <a:chExt cx="338564" cy="585803"/>
            </a:xfrm>
            <a:effectLst/>
          </p:grpSpPr>
          <p:pic>
            <p:nvPicPr>
              <p:cNvPr id="29" name="Picture 22" descr="https://static.thenounproject.com/png/1547331-200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099" y="1761640"/>
                <a:ext cx="338564" cy="33856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0" name="Gerader Verbinder 29"/>
              <p:cNvCxnSpPr/>
              <p:nvPr/>
            </p:nvCxnSpPr>
            <p:spPr>
              <a:xfrm>
                <a:off x="3865381" y="2100204"/>
                <a:ext cx="0" cy="24723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ieren 25"/>
            <p:cNvGrpSpPr/>
            <p:nvPr/>
          </p:nvGrpSpPr>
          <p:grpSpPr>
            <a:xfrm>
              <a:off x="3798274" y="1590885"/>
              <a:ext cx="338564" cy="585803"/>
              <a:chOff x="3696099" y="1761640"/>
              <a:chExt cx="338564" cy="585803"/>
            </a:xfrm>
            <a:effectLst/>
          </p:grpSpPr>
          <p:pic>
            <p:nvPicPr>
              <p:cNvPr id="27" name="Picture 22" descr="https://static.thenounproject.com/png/1547331-200.png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099" y="1761640"/>
                <a:ext cx="338564" cy="338564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8" name="Gerader Verbinder 27"/>
              <p:cNvCxnSpPr/>
              <p:nvPr/>
            </p:nvCxnSpPr>
            <p:spPr>
              <a:xfrm>
                <a:off x="3865381" y="2100204"/>
                <a:ext cx="0" cy="24723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uppieren 30"/>
          <p:cNvGrpSpPr/>
          <p:nvPr/>
        </p:nvGrpSpPr>
        <p:grpSpPr>
          <a:xfrm>
            <a:off x="1641318" y="2552333"/>
            <a:ext cx="1749195" cy="1212455"/>
            <a:chOff x="3581768" y="2149488"/>
            <a:chExt cx="2011523" cy="1394288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5160280" y="2149488"/>
              <a:ext cx="433011" cy="628323"/>
              <a:chOff x="5160280" y="2149488"/>
              <a:chExt cx="433011" cy="628323"/>
            </a:xfrm>
          </p:grpSpPr>
          <p:pic>
            <p:nvPicPr>
              <p:cNvPr id="39" name="Picture 16" descr="https://static.thenounproject.com/png/281794-200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0280" y="2149488"/>
                <a:ext cx="433011" cy="433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0" name="Gerader Verbinder 39"/>
              <p:cNvCxnSpPr/>
              <p:nvPr/>
            </p:nvCxnSpPr>
            <p:spPr>
              <a:xfrm>
                <a:off x="5375829" y="2530572"/>
                <a:ext cx="0" cy="24723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/>
            <p:cNvGrpSpPr/>
            <p:nvPr/>
          </p:nvGrpSpPr>
          <p:grpSpPr>
            <a:xfrm>
              <a:off x="3987831" y="2268337"/>
              <a:ext cx="433011" cy="628323"/>
              <a:chOff x="5160280" y="2149488"/>
              <a:chExt cx="433011" cy="628323"/>
            </a:xfrm>
          </p:grpSpPr>
          <p:pic>
            <p:nvPicPr>
              <p:cNvPr id="37" name="Picture 16" descr="https://static.thenounproject.com/png/281794-200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0280" y="2149488"/>
                <a:ext cx="433011" cy="433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" name="Gerader Verbinder 37"/>
              <p:cNvCxnSpPr/>
              <p:nvPr/>
            </p:nvCxnSpPr>
            <p:spPr>
              <a:xfrm>
                <a:off x="5375829" y="2530572"/>
                <a:ext cx="0" cy="24723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ieren 33"/>
            <p:cNvGrpSpPr/>
            <p:nvPr/>
          </p:nvGrpSpPr>
          <p:grpSpPr>
            <a:xfrm>
              <a:off x="3581768" y="2915453"/>
              <a:ext cx="433011" cy="628323"/>
              <a:chOff x="5160280" y="2149488"/>
              <a:chExt cx="433011" cy="628323"/>
            </a:xfrm>
          </p:grpSpPr>
          <p:pic>
            <p:nvPicPr>
              <p:cNvPr id="35" name="Picture 16" descr="https://static.thenounproject.com/png/281794-200.png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0280" y="2149488"/>
                <a:ext cx="433011" cy="4330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6" name="Gerader Verbinder 35"/>
              <p:cNvCxnSpPr/>
              <p:nvPr/>
            </p:nvCxnSpPr>
            <p:spPr>
              <a:xfrm>
                <a:off x="5375829" y="2530572"/>
                <a:ext cx="0" cy="247239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uppieren 40"/>
          <p:cNvGrpSpPr/>
          <p:nvPr/>
        </p:nvGrpSpPr>
        <p:grpSpPr>
          <a:xfrm>
            <a:off x="963010" y="1708392"/>
            <a:ext cx="1925028" cy="2074738"/>
            <a:chOff x="2928977" y="1131361"/>
            <a:chExt cx="2213728" cy="2385889"/>
          </a:xfrm>
        </p:grpSpPr>
        <p:cxnSp>
          <p:nvCxnSpPr>
            <p:cNvPr id="42" name="Gerader Verbinder 41"/>
            <p:cNvCxnSpPr/>
            <p:nvPr/>
          </p:nvCxnSpPr>
          <p:spPr>
            <a:xfrm>
              <a:off x="2972654" y="2268337"/>
              <a:ext cx="241947" cy="532334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r Verbinder 42"/>
            <p:cNvCxnSpPr/>
            <p:nvPr/>
          </p:nvCxnSpPr>
          <p:spPr>
            <a:xfrm flipH="1">
              <a:off x="2928977" y="2800671"/>
              <a:ext cx="274329" cy="500174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Gerader Verbinder 43"/>
            <p:cNvCxnSpPr/>
            <p:nvPr/>
          </p:nvCxnSpPr>
          <p:spPr>
            <a:xfrm>
              <a:off x="3208020" y="2800671"/>
              <a:ext cx="412889" cy="716579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V="1">
              <a:off x="3411663" y="2599758"/>
              <a:ext cx="386611" cy="612283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 flipH="1" flipV="1">
              <a:off x="3803079" y="2599758"/>
              <a:ext cx="557335" cy="550881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Gerader Verbinder 46"/>
            <p:cNvCxnSpPr/>
            <p:nvPr/>
          </p:nvCxnSpPr>
          <p:spPr>
            <a:xfrm>
              <a:off x="3573195" y="1830374"/>
              <a:ext cx="224124" cy="769384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r Verbinder 47"/>
            <p:cNvCxnSpPr/>
            <p:nvPr/>
          </p:nvCxnSpPr>
          <p:spPr>
            <a:xfrm flipV="1">
              <a:off x="3727878" y="2107030"/>
              <a:ext cx="720959" cy="265402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Gerader Verbinder 48"/>
            <p:cNvCxnSpPr/>
            <p:nvPr/>
          </p:nvCxnSpPr>
          <p:spPr>
            <a:xfrm flipV="1">
              <a:off x="4441825" y="1131361"/>
              <a:ext cx="113672" cy="986445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Gerader Verbinder 49"/>
            <p:cNvCxnSpPr/>
            <p:nvPr/>
          </p:nvCxnSpPr>
          <p:spPr>
            <a:xfrm flipV="1">
              <a:off x="4448837" y="1830374"/>
              <a:ext cx="693868" cy="282157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>
              <a:off x="4448837" y="2100204"/>
              <a:ext cx="366962" cy="787477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57" name="Gruppieren 2056"/>
          <p:cNvGrpSpPr/>
          <p:nvPr/>
        </p:nvGrpSpPr>
        <p:grpSpPr>
          <a:xfrm>
            <a:off x="2059229" y="2901154"/>
            <a:ext cx="2764353" cy="1256736"/>
            <a:chOff x="2059229" y="2901154"/>
            <a:chExt cx="2764353" cy="1256736"/>
          </a:xfrm>
        </p:grpSpPr>
        <p:pic>
          <p:nvPicPr>
            <p:cNvPr id="2050" name="Picture 2" descr="https://static.thenounproject.com/png/707172-200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376" y="2901154"/>
              <a:ext cx="685206" cy="685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Nach unten gekrümmter Pfeil 7"/>
            <p:cNvSpPr/>
            <p:nvPr/>
          </p:nvSpPr>
          <p:spPr>
            <a:xfrm flipV="1">
              <a:off x="2059229" y="3667771"/>
              <a:ext cx="2551620" cy="490119"/>
            </a:xfrm>
            <a:prstGeom prst="curvedDownArrow">
              <a:avLst/>
            </a:prstGeom>
            <a:solidFill>
              <a:srgbClr val="F3B329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2058" name="Gruppieren 2057"/>
          <p:cNvGrpSpPr/>
          <p:nvPr/>
        </p:nvGrpSpPr>
        <p:grpSpPr>
          <a:xfrm>
            <a:off x="2059222" y="1549805"/>
            <a:ext cx="3070586" cy="1337057"/>
            <a:chOff x="2059222" y="1549805"/>
            <a:chExt cx="3070586" cy="1337057"/>
          </a:xfrm>
        </p:grpSpPr>
        <p:pic>
          <p:nvPicPr>
            <p:cNvPr id="2052" name="Picture 4" descr="https://static.thenounproject.com/png/1067176-200.png"/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884" y="2249911"/>
              <a:ext cx="629964" cy="629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s://static.thenounproject.com/png/883934-200.png"/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356" y="2274410"/>
              <a:ext cx="612452" cy="612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Nach unten gekrümmter Pfeil 8"/>
            <p:cNvSpPr/>
            <p:nvPr/>
          </p:nvSpPr>
          <p:spPr>
            <a:xfrm flipH="1">
              <a:off x="2059222" y="1549805"/>
              <a:ext cx="2551625" cy="490119"/>
            </a:xfrm>
            <a:prstGeom prst="curvedDownArrow">
              <a:avLst/>
            </a:prstGeom>
            <a:solidFill>
              <a:srgbClr val="00497E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9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on the Relieve network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Master </a:t>
            </a:r>
            <a:r>
              <a:rPr lang="de-DE" dirty="0" smtClean="0"/>
              <a:t>Data – </a:t>
            </a:r>
            <a:r>
              <a:rPr lang="en-GB" dirty="0" smtClean="0"/>
              <a:t>„What we know“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1463040" y="1338263"/>
            <a:ext cx="1597660" cy="942057"/>
          </a:xfrm>
        </p:spPr>
        <p:txBody>
          <a:bodyPr>
            <a:normAutofit/>
          </a:bodyPr>
          <a:lstStyle/>
          <a:p>
            <a:r>
              <a:rPr lang="de-DE" sz="1600" b="1" dirty="0" smtClean="0">
                <a:solidFill>
                  <a:srgbClr val="00497E"/>
                </a:solidFill>
              </a:rPr>
              <a:t>Supply Locations</a:t>
            </a:r>
            <a:endParaRPr lang="de-DE" sz="1600" b="1" dirty="0">
              <a:solidFill>
                <a:srgbClr val="00497E"/>
              </a:solidFill>
            </a:endParaRPr>
          </a:p>
        </p:txBody>
      </p:sp>
      <p:pic>
        <p:nvPicPr>
          <p:cNvPr id="4118" name="Picture 22" descr="https://static.thenounproject.com/png/1547331-200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68" y="2485573"/>
            <a:ext cx="888696" cy="8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s://static.thenounproject.com/png/22803-200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7" y="3560386"/>
            <a:ext cx="888696" cy="8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platzhalter 10"/>
          <p:cNvSpPr txBox="1">
            <a:spLocks/>
          </p:cNvSpPr>
          <p:nvPr/>
        </p:nvSpPr>
        <p:spPr>
          <a:xfrm>
            <a:off x="1471388" y="3563537"/>
            <a:ext cx="1597660" cy="94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 smtClean="0">
                <a:solidFill>
                  <a:srgbClr val="00497E"/>
                </a:solidFill>
              </a:rPr>
              <a:t>Cross Docking Ports</a:t>
            </a:r>
            <a:endParaRPr lang="de-DE" sz="1600" b="1" dirty="0">
              <a:solidFill>
                <a:srgbClr val="00497E"/>
              </a:solidFill>
            </a:endParaRPr>
          </a:p>
        </p:txBody>
      </p:sp>
      <p:pic>
        <p:nvPicPr>
          <p:cNvPr id="20" name="Picture 12" descr="https://static.thenounproject.com/png/866965-200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37000"/>
                    </a14:imgEffect>
                    <a14:imgEffect>
                      <a14:colorTemperature colorTemp="4051"/>
                    </a14:imgEffect>
                    <a14:imgEffect>
                      <a14:saturation sat="354000"/>
                    </a14:imgEffect>
                    <a14:imgEffect>
                      <a14:brightnessContrast bright="-72000" contrast="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068" y="1401723"/>
            <a:ext cx="888696" cy="8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platzhalter 10"/>
          <p:cNvSpPr txBox="1">
            <a:spLocks/>
          </p:cNvSpPr>
          <p:nvPr/>
        </p:nvSpPr>
        <p:spPr>
          <a:xfrm>
            <a:off x="4200132" y="1401723"/>
            <a:ext cx="1597660" cy="94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600" b="1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>
                <a:latin typeface="Brandon Text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>
                <a:latin typeface="Brandon Text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baseline="0">
                <a:latin typeface="Brandon Text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>
                <a:latin typeface="Brandon Text Medium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dirty="0"/>
              <a:t>Evacuation </a:t>
            </a:r>
            <a:r>
              <a:rPr lang="en-GB" dirty="0" smtClean="0"/>
              <a:t>Sites</a:t>
            </a:r>
            <a:endParaRPr lang="en-GB" dirty="0"/>
          </a:p>
        </p:txBody>
      </p:sp>
      <p:sp>
        <p:nvSpPr>
          <p:cNvPr id="31" name="Textplatzhalter 10"/>
          <p:cNvSpPr txBox="1">
            <a:spLocks/>
          </p:cNvSpPr>
          <p:nvPr/>
        </p:nvSpPr>
        <p:spPr>
          <a:xfrm>
            <a:off x="4200132" y="2482422"/>
            <a:ext cx="1597660" cy="94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600" b="1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>
                <a:latin typeface="Brandon Text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>
                <a:latin typeface="Brandon Text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baseline="0">
                <a:latin typeface="Brandon Text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>
                <a:latin typeface="Brandon Text Medium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dirty="0"/>
              <a:t>Hospitals &amp; Ambulances</a:t>
            </a:r>
          </a:p>
        </p:txBody>
      </p:sp>
      <p:pic>
        <p:nvPicPr>
          <p:cNvPr id="23" name="Picture 18" descr="https://static.thenounproject.com/png/1561369-200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60" y="1401723"/>
            <a:ext cx="888696" cy="8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platzhalter 10"/>
          <p:cNvSpPr txBox="1">
            <a:spLocks/>
          </p:cNvSpPr>
          <p:nvPr/>
        </p:nvSpPr>
        <p:spPr>
          <a:xfrm>
            <a:off x="6937224" y="1401723"/>
            <a:ext cx="1597660" cy="94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600" b="1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>
                <a:latin typeface="Brandon Text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>
                <a:latin typeface="Brandon Text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baseline="0">
                <a:latin typeface="Brandon Text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>
                <a:latin typeface="Brandon Text Medium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dirty="0"/>
              <a:t>Public Transports</a:t>
            </a:r>
          </a:p>
        </p:txBody>
      </p:sp>
      <p:pic>
        <p:nvPicPr>
          <p:cNvPr id="33" name="Picture 16" descr="https://static.thenounproject.com/png/281794-200.png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60" y="2485573"/>
            <a:ext cx="888696" cy="8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platzhalter 10"/>
          <p:cNvSpPr txBox="1">
            <a:spLocks/>
          </p:cNvSpPr>
          <p:nvPr/>
        </p:nvSpPr>
        <p:spPr>
          <a:xfrm>
            <a:off x="6937224" y="2479687"/>
            <a:ext cx="1597660" cy="94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600" b="1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>
                <a:latin typeface="Brandon Text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>
                <a:latin typeface="Brandon Text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baseline="0">
                <a:latin typeface="Brandon Text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>
                <a:latin typeface="Brandon Text Medium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dirty="0"/>
              <a:t>Police </a:t>
            </a:r>
            <a:br>
              <a:rPr lang="en-GB" dirty="0"/>
            </a:br>
            <a:r>
              <a:rPr lang="en-GB" dirty="0"/>
              <a:t>Departments</a:t>
            </a:r>
          </a:p>
        </p:txBody>
      </p:sp>
      <p:pic>
        <p:nvPicPr>
          <p:cNvPr id="35" name="Picture 14" descr="https://static.thenounproject.com/png/281792-200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6" y="2485573"/>
            <a:ext cx="888696" cy="8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platzhalter 10"/>
          <p:cNvSpPr txBox="1">
            <a:spLocks/>
          </p:cNvSpPr>
          <p:nvPr/>
        </p:nvSpPr>
        <p:spPr>
          <a:xfrm>
            <a:off x="1468977" y="2485573"/>
            <a:ext cx="1597660" cy="94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solidFill>
                  <a:srgbClr val="00497E"/>
                </a:solidFill>
              </a:rPr>
              <a:t>Fire Departments</a:t>
            </a:r>
            <a:endParaRPr lang="en-GB" sz="1600" b="1" dirty="0">
              <a:solidFill>
                <a:srgbClr val="00497E"/>
              </a:solidFill>
            </a:endParaRPr>
          </a:p>
        </p:txBody>
      </p:sp>
      <p:pic>
        <p:nvPicPr>
          <p:cNvPr id="4120" name="Picture 24" descr="https://static.thenounproject.com/png/2177229-20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160" y="3616898"/>
            <a:ext cx="888696" cy="88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platzhalter 10"/>
          <p:cNvSpPr txBox="1">
            <a:spLocks/>
          </p:cNvSpPr>
          <p:nvPr/>
        </p:nvSpPr>
        <p:spPr>
          <a:xfrm>
            <a:off x="6937224" y="3563537"/>
            <a:ext cx="1597660" cy="94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600" b="1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>
                <a:latin typeface="Brandon Text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>
                <a:latin typeface="Brandon Text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baseline="0">
                <a:latin typeface="Brandon Text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>
                <a:latin typeface="Brandon Text Medium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dirty="0" smtClean="0"/>
              <a:t>Statistics on Population by Area</a:t>
            </a:r>
            <a:endParaRPr lang="en-GB" dirty="0"/>
          </a:p>
        </p:txBody>
      </p:sp>
      <p:pic>
        <p:nvPicPr>
          <p:cNvPr id="4122" name="Picture 26" descr="https://static.thenounproject.com/png/2226603-20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242" y="3567295"/>
            <a:ext cx="884522" cy="8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platzhalter 10"/>
          <p:cNvSpPr txBox="1">
            <a:spLocks/>
          </p:cNvSpPr>
          <p:nvPr/>
        </p:nvSpPr>
        <p:spPr>
          <a:xfrm>
            <a:off x="4204306" y="3559401"/>
            <a:ext cx="1597660" cy="94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600" b="1" baseline="0">
                <a:solidFill>
                  <a:srgbClr val="00497E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>
                <a:latin typeface="Brandon Text Medium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>
                <a:latin typeface="Brandon Text Medium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baseline="0">
                <a:latin typeface="Brandon Text Medium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>
                <a:latin typeface="Brandon Text Medium" pitchFamily="34" charset="0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GB" dirty="0" smtClean="0"/>
              <a:t>Statistics on Transport Types</a:t>
            </a:r>
            <a:endParaRPr lang="en-GB" dirty="0"/>
          </a:p>
        </p:txBody>
      </p:sp>
      <p:pic>
        <p:nvPicPr>
          <p:cNvPr id="4124" name="Picture 28" descr="https://static.thenounproject.com/png/1843368-20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7" y="1331764"/>
            <a:ext cx="881399" cy="8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7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3" name="Titel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Environment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Specialized to the Humanitarian Domain</a:t>
            </a:r>
            <a:endParaRPr lang="en-GB" dirty="0"/>
          </a:p>
        </p:txBody>
      </p:sp>
      <p:pic>
        <p:nvPicPr>
          <p:cNvPr id="6146" name="Picture 2" descr="Bildergebnis fÃ¼r anylogic age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610" y="-83007"/>
            <a:ext cx="3271990" cy="14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uppieren 25"/>
          <p:cNvGrpSpPr/>
          <p:nvPr/>
        </p:nvGrpSpPr>
        <p:grpSpPr>
          <a:xfrm>
            <a:off x="443039" y="1737002"/>
            <a:ext cx="2308187" cy="1084997"/>
            <a:chOff x="409070" y="2910681"/>
            <a:chExt cx="3968522" cy="1865461"/>
          </a:xfrm>
        </p:grpSpPr>
        <p:pic>
          <p:nvPicPr>
            <p:cNvPr id="6158" name="Picture 14" descr="https://static.thenounproject.com/png/63858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070" y="3524520"/>
              <a:ext cx="728662" cy="728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0" name="Picture 16" descr="https://static.thenounproject.com/png/1685612-200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245" y="3106093"/>
              <a:ext cx="1477664" cy="1477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s://static.thenounproject.com/png/63858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19" y="2969828"/>
              <a:ext cx="728662" cy="728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https://static.thenounproject.com/png/63858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337" y="2969828"/>
              <a:ext cx="728662" cy="728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4" descr="https://static.thenounproject.com/png/63858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919" y="4031784"/>
              <a:ext cx="728662" cy="728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https://static.thenounproject.com/png/63858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7337" y="4031784"/>
              <a:ext cx="728662" cy="728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https://static.thenounproject.com/png/63858-200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8382" y="3524520"/>
              <a:ext cx="728662" cy="728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Gerader Verbinder 7"/>
            <p:cNvCxnSpPr/>
            <p:nvPr/>
          </p:nvCxnSpPr>
          <p:spPr>
            <a:xfrm flipV="1">
              <a:off x="873919" y="3276600"/>
              <a:ext cx="154781" cy="1809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H="1">
              <a:off x="1382511" y="3238909"/>
              <a:ext cx="1334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/>
            <p:cNvCxnSpPr/>
            <p:nvPr/>
          </p:nvCxnSpPr>
          <p:spPr>
            <a:xfrm flipH="1">
              <a:off x="1382511" y="4334284"/>
              <a:ext cx="1334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/>
            <p:cNvCxnSpPr/>
            <p:nvPr/>
          </p:nvCxnSpPr>
          <p:spPr>
            <a:xfrm flipH="1" flipV="1">
              <a:off x="1238250" y="3752850"/>
              <a:ext cx="1" cy="2349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H="1" flipV="1">
              <a:off x="1238252" y="3752850"/>
              <a:ext cx="433386" cy="2349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36"/>
            <p:cNvCxnSpPr/>
            <p:nvPr/>
          </p:nvCxnSpPr>
          <p:spPr>
            <a:xfrm flipH="1" flipV="1">
              <a:off x="1858825" y="3282782"/>
              <a:ext cx="154781" cy="1809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/>
            <p:cNvCxnSpPr/>
            <p:nvPr/>
          </p:nvCxnSpPr>
          <p:spPr>
            <a:xfrm flipH="1">
              <a:off x="1857130" y="4153309"/>
              <a:ext cx="154781" cy="1809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e Legende 24"/>
            <p:cNvSpPr/>
            <p:nvPr/>
          </p:nvSpPr>
          <p:spPr>
            <a:xfrm>
              <a:off x="2489417" y="2910681"/>
              <a:ext cx="1888175" cy="1865461"/>
            </a:xfrm>
            <a:prstGeom prst="wedgeEllipseCallout">
              <a:avLst>
                <a:gd name="adj1" fmla="val -61862"/>
                <a:gd name="adj2" fmla="val -23280"/>
              </a:avLst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162" name="Picture 18" descr="https://static.thenounproject.com/png/1005524-200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92" y="291965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platzhalter 10"/>
          <p:cNvSpPr txBox="1">
            <a:spLocks/>
          </p:cNvSpPr>
          <p:nvPr/>
        </p:nvSpPr>
        <p:spPr>
          <a:xfrm>
            <a:off x="443037" y="1316327"/>
            <a:ext cx="3010167" cy="94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>
                <a:solidFill>
                  <a:srgbClr val="00497E"/>
                </a:solidFill>
              </a:rPr>
              <a:t>Agent-based</a:t>
            </a:r>
            <a:r>
              <a:rPr lang="de-DE" sz="1800" b="1" dirty="0" smtClean="0">
                <a:solidFill>
                  <a:srgbClr val="00497E"/>
                </a:solidFill>
              </a:rPr>
              <a:t> </a:t>
            </a:r>
            <a:r>
              <a:rPr lang="de-DE" sz="1800" b="1" dirty="0">
                <a:solidFill>
                  <a:srgbClr val="00497E"/>
                </a:solidFill>
              </a:rPr>
              <a:t>Simulation</a:t>
            </a:r>
          </a:p>
        </p:txBody>
      </p:sp>
      <p:sp>
        <p:nvSpPr>
          <p:cNvPr id="50" name="Textplatzhalter 10"/>
          <p:cNvSpPr txBox="1">
            <a:spLocks/>
          </p:cNvSpPr>
          <p:nvPr/>
        </p:nvSpPr>
        <p:spPr>
          <a:xfrm>
            <a:off x="443039" y="2952677"/>
            <a:ext cx="3010166" cy="942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>
                <a:solidFill>
                  <a:srgbClr val="00497E"/>
                </a:solidFill>
              </a:rPr>
              <a:t>Discrete-event</a:t>
            </a:r>
            <a:r>
              <a:rPr lang="de-DE" sz="1800" b="1" dirty="0" smtClean="0">
                <a:solidFill>
                  <a:srgbClr val="00497E"/>
                </a:solidFill>
              </a:rPr>
              <a:t> </a:t>
            </a:r>
            <a:r>
              <a:rPr lang="de-DE" sz="1800" b="1" dirty="0">
                <a:solidFill>
                  <a:srgbClr val="00497E"/>
                </a:solidFill>
              </a:rPr>
              <a:t>Simulation</a:t>
            </a:r>
          </a:p>
        </p:txBody>
      </p:sp>
      <p:sp>
        <p:nvSpPr>
          <p:cNvPr id="51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009128" y="1688573"/>
            <a:ext cx="5728472" cy="163144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Simulates actions and interactions of autonomous agents.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Each agent (bus, ambulance, hospital, person, …) has own behaviours and objectives in a shared environment.</a:t>
            </a:r>
          </a:p>
          <a:p>
            <a:pPr marL="285750" indent="-285750">
              <a:buClr>
                <a:srgbClr val="F3B329"/>
              </a:buClr>
              <a:buFont typeface="Wingdings" panose="05000000000000000000" pitchFamily="2" charset="2"/>
              <a:buChar char="ü"/>
            </a:pPr>
            <a:r>
              <a:rPr lang="en-GB" sz="1600" b="1" dirty="0" smtClean="0">
                <a:solidFill>
                  <a:srgbClr val="F3B329"/>
                </a:solidFill>
              </a:rPr>
              <a:t>Dynamics of the humanitarian network are depicted.</a:t>
            </a:r>
            <a:endParaRPr lang="en-GB" sz="1600" b="1" dirty="0">
              <a:solidFill>
                <a:srgbClr val="F3B329"/>
              </a:solidFill>
            </a:endParaRPr>
          </a:p>
        </p:txBody>
      </p:sp>
      <p:sp>
        <p:nvSpPr>
          <p:cNvPr id="52" name="Textplatzhalter 5"/>
          <p:cNvSpPr txBox="1">
            <a:spLocks/>
          </p:cNvSpPr>
          <p:nvPr/>
        </p:nvSpPr>
        <p:spPr>
          <a:xfrm>
            <a:off x="3009128" y="3320016"/>
            <a:ext cx="5728472" cy="150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Brandon Text Medium" pitchFamily="34" charset="0"/>
                <a:ea typeface="Brandon Text Medium" pitchFamily="34" charset="0"/>
                <a:cs typeface="Brandon Text Medium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 baseline="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497E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Brandon Text Medium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Simulates actions and interactions according to events.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At discrete moments in time, an action is performed or a change to the shared environment is recorded.</a:t>
            </a:r>
          </a:p>
          <a:p>
            <a:pPr marL="285750" indent="-285750">
              <a:buClr>
                <a:srgbClr val="F3B329"/>
              </a:buClr>
              <a:buFont typeface="Wingdings" panose="05000000000000000000" pitchFamily="2" charset="2"/>
              <a:buChar char="ü"/>
            </a:pPr>
            <a:r>
              <a:rPr lang="en-GB" sz="1700" b="1" dirty="0">
                <a:solidFill>
                  <a:srgbClr val="F3B329"/>
                </a:solidFill>
              </a:rPr>
              <a:t>Procedures </a:t>
            </a:r>
            <a:r>
              <a:rPr lang="en-GB" sz="1700" b="1" dirty="0" smtClean="0">
                <a:solidFill>
                  <a:srgbClr val="F3B329"/>
                </a:solidFill>
              </a:rPr>
              <a:t>in </a:t>
            </a:r>
            <a:r>
              <a:rPr lang="en-GB" sz="1700" b="1" dirty="0">
                <a:solidFill>
                  <a:srgbClr val="F3B329"/>
                </a:solidFill>
              </a:rPr>
              <a:t>the network </a:t>
            </a:r>
            <a:r>
              <a:rPr lang="en-GB" sz="1700" b="1" dirty="0" smtClean="0">
                <a:solidFill>
                  <a:srgbClr val="F3B329"/>
                </a:solidFill>
              </a:rPr>
              <a:t>are described </a:t>
            </a:r>
            <a:r>
              <a:rPr lang="en-GB" sz="1700" b="1" dirty="0">
                <a:solidFill>
                  <a:srgbClr val="F3B329"/>
                </a:solidFill>
              </a:rPr>
              <a:t>in detail.</a:t>
            </a:r>
          </a:p>
        </p:txBody>
      </p:sp>
    </p:spTree>
    <p:extLst>
      <p:ext uri="{BB962C8B-B14F-4D97-AF65-F5344CB8AC3E}">
        <p14:creationId xmlns:p14="http://schemas.microsoft.com/office/powerpoint/2010/main" val="24762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t="11179"/>
          <a:stretch/>
        </p:blipFill>
        <p:spPr>
          <a:xfrm>
            <a:off x="781749" y="722609"/>
            <a:ext cx="6860737" cy="3220526"/>
          </a:xfrm>
          <a:prstGeom prst="rect">
            <a:avLst/>
          </a:prstGeom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Setup different evacuation strategies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056" y="3662392"/>
            <a:ext cx="2935632" cy="19140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008" y="3883466"/>
            <a:ext cx="4075474" cy="21398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893" y="3436846"/>
            <a:ext cx="2359795" cy="17269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57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DRIVER+ Project</a:t>
            </a:r>
            <a:endParaRPr lang="fr-FR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F4C4A7-A8A2-774E-9968-91CCA6FE042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Observe the simulation at runtime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r="547"/>
          <a:stretch/>
        </p:blipFill>
        <p:spPr>
          <a:xfrm>
            <a:off x="1000703" y="722609"/>
            <a:ext cx="7781925" cy="414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59E96BE1366749B5994691468FA9F5" ma:contentTypeVersion="9" ma:contentTypeDescription="Create a new document." ma:contentTypeScope="" ma:versionID="cc570ade7ffbfb52dce6ffb79c46aea6">
  <xsd:schema xmlns:xsd="http://www.w3.org/2001/XMLSchema" xmlns:xs="http://www.w3.org/2001/XMLSchema" xmlns:p="http://schemas.microsoft.com/office/2006/metadata/properties" xmlns:ns2="bb180c85-76f3-48e0-b328-7ffec8745cdb" xmlns:ns3="9107859c-f784-45d5-9a48-227635d9abf6" targetNamespace="http://schemas.microsoft.com/office/2006/metadata/properties" ma:root="true" ma:fieldsID="4407beb490bf5709a8d56c7084ce7a5a" ns2:_="" ns3:_="">
    <xsd:import namespace="bb180c85-76f3-48e0-b328-7ffec8745cdb"/>
    <xsd:import namespace="9107859c-f784-45d5-9a48-227635d9a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80c85-76f3-48e0-b328-7ffec8745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_Flow_SignoffStatus" ma:index="16" nillable="true" ma:displayName="Sign-off status" ma:internalName="_x0024_Resources_x003a_core_x002c_Signoff_Status_x003b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7859c-f784-45d5-9a48-227635d9a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bb180c85-76f3-48e0-b328-7ffec8745cdb" xsi:nil="true"/>
  </documentManagement>
</p:properties>
</file>

<file path=customXml/itemProps1.xml><?xml version="1.0" encoding="utf-8"?>
<ds:datastoreItem xmlns:ds="http://schemas.openxmlformats.org/officeDocument/2006/customXml" ds:itemID="{B230BE7E-988E-44EB-B313-B7AFAD5DE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180c85-76f3-48e0-b328-7ffec8745cdb"/>
    <ds:schemaRef ds:uri="9107859c-f784-45d5-9a48-227635d9ab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2F5C85-808A-47B3-A588-ECE96E22EA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D90905-3C0E-4292-9EAE-E07F70BD51C7}">
  <ds:schemaRefs>
    <ds:schemaRef ds:uri="http://schemas.microsoft.com/office/infopath/2007/PartnerControls"/>
    <ds:schemaRef ds:uri="http://schemas.microsoft.com/office/2006/documentManagement/types"/>
    <ds:schemaRef ds:uri="9107859c-f784-45d5-9a48-227635d9abf6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bb180c85-76f3-48e0-b328-7ffec8745cd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Office PowerPoint</Application>
  <PresentationFormat>Bildschirmpräsentation (16:9)</PresentationFormat>
  <Paragraphs>91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Avenir Book</vt:lpstr>
      <vt:lpstr>Brandon Text Medium</vt:lpstr>
      <vt:lpstr>Calibri</vt:lpstr>
      <vt:lpstr>Wingdings</vt:lpstr>
      <vt:lpstr>Thème Office</vt:lpstr>
      <vt:lpstr>HumLogsim</vt:lpstr>
      <vt:lpstr>PowerPoint-Präsentation</vt:lpstr>
      <vt:lpstr>PowerPoint-Präsentation</vt:lpstr>
      <vt:lpstr>Evacuation of population</vt:lpstr>
      <vt:lpstr>Evacuation of population</vt:lpstr>
      <vt:lpstr>Information on the Relieve network</vt:lpstr>
      <vt:lpstr>Simulation Environment</vt:lpstr>
      <vt:lpstr>Setup different evacuation strategies</vt:lpstr>
      <vt:lpstr>Observe the simulation at runtime</vt:lpstr>
      <vt:lpstr>Testing of Evacuation strategies</vt:lpstr>
      <vt:lpstr>Comparison of Evacuation Scenarios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Rikka</dc:creator>
  <cp:lastModifiedBy>Middelhoff, Michael</cp:lastModifiedBy>
  <cp:revision>488</cp:revision>
  <cp:lastPrinted>2017-09-05T06:36:20Z</cp:lastPrinted>
  <dcterms:created xsi:type="dcterms:W3CDTF">2015-10-12T13:00:17Z</dcterms:created>
  <dcterms:modified xsi:type="dcterms:W3CDTF">2019-04-09T10:03:00Z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0x0101002559E96BE1366749B5994691468FA9F5</vt:lpwstr>
  </property>
</Properties>
</file>