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70" r:id="rId5"/>
    <p:sldId id="275" r:id="rId6"/>
    <p:sldId id="276" r:id="rId7"/>
    <p:sldId id="269" r:id="rId8"/>
    <p:sldId id="304" r:id="rId9"/>
    <p:sldId id="313" r:id="rId10"/>
    <p:sldId id="314" r:id="rId11"/>
    <p:sldId id="280" r:id="rId12"/>
    <p:sldId id="282" r:id="rId13"/>
    <p:sldId id="312" r:id="rId14"/>
    <p:sldId id="271" r:id="rId15"/>
    <p:sldId id="274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E"/>
    <a:srgbClr val="F3B329"/>
    <a:srgbClr val="282829"/>
    <a:srgbClr val="053451"/>
    <a:srgbClr val="595959"/>
    <a:srgbClr val="9C9E9F"/>
    <a:srgbClr val="1F497E"/>
    <a:srgbClr val="0F497E"/>
    <a:srgbClr val="FFC71E"/>
    <a:srgbClr val="FFC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13"/>
    <p:restoredTop sz="94016" autoAdjust="0"/>
  </p:normalViewPr>
  <p:slideViewPr>
    <p:cSldViewPr snapToGrid="0" snapToObjects="1">
      <p:cViewPr varScale="1">
        <p:scale>
          <a:sx n="111" d="100"/>
          <a:sy n="111" d="100"/>
        </p:scale>
        <p:origin x="77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Gonzalez" userId="ff39bc8d-e87d-445e-bdbe-71587b4b9bd9" providerId="ADAL" clId="{5F709C30-8B5E-44BD-B2C8-E985EE9CAAA7}"/>
    <pc:docChg chg="modMainMaster">
      <pc:chgData name="Francisco Gonzalez" userId="ff39bc8d-e87d-445e-bdbe-71587b4b9bd9" providerId="ADAL" clId="{5F709C30-8B5E-44BD-B2C8-E985EE9CAAA7}" dt="2019-03-18T07:33:18.589" v="0" actId="20577"/>
      <pc:docMkLst>
        <pc:docMk/>
      </pc:docMkLst>
      <pc:sldMasterChg chg="modSldLayout">
        <pc:chgData name="Francisco Gonzalez" userId="ff39bc8d-e87d-445e-bdbe-71587b4b9bd9" providerId="ADAL" clId="{5F709C30-8B5E-44BD-B2C8-E985EE9CAAA7}" dt="2019-03-18T07:33:18.589" v="0" actId="20577"/>
        <pc:sldMasterMkLst>
          <pc:docMk/>
          <pc:sldMasterMk cId="3976275667" sldId="2147483648"/>
        </pc:sldMasterMkLst>
        <pc:sldLayoutChg chg="modSp">
          <pc:chgData name="Francisco Gonzalez" userId="ff39bc8d-e87d-445e-bdbe-71587b4b9bd9" providerId="ADAL" clId="{5F709C30-8B5E-44BD-B2C8-E985EE9CAAA7}" dt="2019-03-18T07:33:18.589" v="0" actId="20577"/>
          <pc:sldLayoutMkLst>
            <pc:docMk/>
            <pc:sldMasterMk cId="3976275667" sldId="2147483648"/>
            <pc:sldLayoutMk cId="1075021777" sldId="2147483672"/>
          </pc:sldLayoutMkLst>
          <pc:spChg chg="mod">
            <ac:chgData name="Francisco Gonzalez" userId="ff39bc8d-e87d-445e-bdbe-71587b4b9bd9" providerId="ADAL" clId="{5F709C30-8B5E-44BD-B2C8-E985EE9CAAA7}" dt="2019-03-18T07:33:18.589" v="0" actId="20577"/>
            <ac:spMkLst>
              <pc:docMk/>
              <pc:sldMasterMk cId="3976275667" sldId="2147483648"/>
              <pc:sldLayoutMk cId="1075021777" sldId="2147483672"/>
              <ac:spMk id="23" creationId="{00000000-0000-0000-0000-000000000000}"/>
            </ac:spMkLst>
          </pc:spChg>
        </pc:sldLayoutChg>
      </pc:sldMasterChg>
    </pc:docChg>
  </pc:docChgLst>
  <pc:docChgLst>
    <pc:chgData name="Stéphanie Albiéro" userId="2300290c-6203-4c8e-8407-28d9e80c7c12" providerId="ADAL" clId="{724F9008-9A3A-4BF0-BAEB-08CC3D6755CA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3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82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06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6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2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9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GB" noProof="0" dirty="0"/>
              <a:t>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55133" y="1837266"/>
            <a:ext cx="4584700" cy="2298700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25923" y="1418165"/>
            <a:ext cx="7760310" cy="21742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52524" y="846666"/>
            <a:ext cx="694384" cy="3479800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746909" y="1418165"/>
            <a:ext cx="6639324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SECTION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1746908" y="2657338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sm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GB" sz="2400" cap="all" baseline="0" noProof="0" dirty="0">
                <a:latin typeface="Brandon Text Medium" pitchFamily="34" charset="0"/>
              </a:rPr>
              <a:t>THANK YOU.</a:t>
            </a:r>
            <a:br>
              <a:rPr lang="en-GB" sz="2400" cap="all" baseline="0" noProof="0" dirty="0">
                <a:latin typeface="Brandon Text Medium" pitchFamily="34" charset="0"/>
              </a:rPr>
            </a:br>
            <a:r>
              <a:rPr lang="en-GB" sz="2000" b="0" cap="all" baseline="0" noProof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en-GB" sz="2400" b="0" cap="all" baseline="0" noProof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800" noProof="0" dirty="0">
                <a:solidFill>
                  <a:schemeClr val="bg1"/>
                </a:solidFill>
              </a:rPr>
              <a:t>This project has received funding from the European Union’s Seventh Framework Programme for research, technological development and demonstration under grant agreement n° 607798. The information and views  set out in this presentation are those</a:t>
            </a:r>
            <a:r>
              <a:rPr lang="en-GB" sz="800" baseline="0" noProof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141529" y="3597374"/>
            <a:ext cx="5432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kern="1200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More information about the project </a:t>
            </a:r>
            <a:r>
              <a:rPr lang="en-GB" sz="1200" b="1" noProof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-</a:t>
            </a:r>
            <a:r>
              <a:rPr lang="en-GB" sz="1200" noProof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</a:t>
            </a:r>
            <a:r>
              <a:rPr lang="en-GB" sz="1200" noProof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coordination</a:t>
            </a:r>
            <a:r>
              <a:rPr lang="en-GB" sz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@projectdriver.eu</a:t>
            </a:r>
          </a:p>
          <a:p>
            <a:pPr algn="r"/>
            <a:r>
              <a:rPr lang="en-GB" sz="1200" b="1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Interested in collaborating with us? - </a:t>
            </a:r>
            <a:r>
              <a:rPr lang="en-GB" sz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cooperation@projectdriver.eu</a:t>
            </a:r>
          </a:p>
          <a:p>
            <a:pPr algn="r"/>
            <a:r>
              <a:rPr lang="en-GB" sz="1200" b="1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Communication</a:t>
            </a:r>
            <a:r>
              <a:rPr lang="en-GB" sz="1200" b="1" baseline="0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and media contact </a:t>
            </a:r>
            <a:r>
              <a:rPr lang="en-GB" sz="1200" kern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communication@projectdriver.eu</a:t>
            </a:r>
            <a:endParaRPr lang="en-GB" sz="1200" noProof="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88" r:id="rId3"/>
    <p:sldLayoutId id="2147483673" r:id="rId4"/>
    <p:sldLayoutId id="2147483672" r:id="rId5"/>
    <p:sldLayoutId id="2147483689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Socrates OC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DRIVEr</a:t>
            </a:r>
            <a:r>
              <a:rPr lang="en-GB" dirty="0" smtClean="0"/>
              <a:t>+ </a:t>
            </a:r>
            <a:r>
              <a:rPr lang="en-GB" dirty="0"/>
              <a:t>- </a:t>
            </a:r>
            <a:r>
              <a:rPr lang="en-GB" dirty="0" smtClean="0"/>
              <a:t>Final Demo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GMV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Driver+ Project</a:t>
            </a:r>
            <a:endParaRPr lang="fr-F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of solutions</a:t>
            </a:r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Technical perspective</a:t>
            </a:r>
            <a:endParaRPr lang="en-GB" dirty="0"/>
          </a:p>
        </p:txBody>
      </p:sp>
      <p:sp>
        <p:nvSpPr>
          <p:cNvPr id="38" name="37 Rectángulo"/>
          <p:cNvSpPr/>
          <p:nvPr/>
        </p:nvSpPr>
        <p:spPr>
          <a:xfrm>
            <a:off x="3616605" y="2469973"/>
            <a:ext cx="11689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600" b="1" dirty="0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Socrates</a:t>
            </a:r>
            <a:endParaRPr lang="en-GB" sz="160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sp>
        <p:nvSpPr>
          <p:cNvPr id="6" name="AutoShape 2" descr="Drone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rone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ron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Drone free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0" descr="Drone free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60 Rectángulo"/>
          <p:cNvSpPr/>
          <p:nvPr/>
        </p:nvSpPr>
        <p:spPr>
          <a:xfrm>
            <a:off x="6000873" y="1262651"/>
            <a:ext cx="1109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600" b="1" dirty="0" err="1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v</a:t>
            </a:r>
            <a:r>
              <a:rPr lang="en-GB" sz="1600" b="1" dirty="0" err="1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ieWTerra</a:t>
            </a:r>
            <a:endParaRPr lang="en-GB" sz="105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1528420" y="3741260"/>
            <a:ext cx="867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600" b="1" dirty="0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FRT</a:t>
            </a:r>
            <a:endParaRPr lang="en-GB" sz="160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520739" y="1268744"/>
            <a:ext cx="2318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600" b="1" dirty="0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Drones Rapid Mapping</a:t>
            </a:r>
            <a:endParaRPr lang="en-GB" sz="160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cxnSp>
        <p:nvCxnSpPr>
          <p:cNvPr id="83" name="118 Conector angular"/>
          <p:cNvCxnSpPr/>
          <p:nvPr/>
        </p:nvCxnSpPr>
        <p:spPr>
          <a:xfrm flipH="1" flipV="1">
            <a:off x="2412461" y="1738930"/>
            <a:ext cx="1293777" cy="731043"/>
          </a:xfrm>
          <a:prstGeom prst="straightConnector1">
            <a:avLst/>
          </a:prstGeom>
          <a:ln w="15875">
            <a:solidFill>
              <a:srgbClr val="00497E"/>
            </a:solidFill>
            <a:prstDash val="sysDash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2759026" y="1550014"/>
            <a:ext cx="138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WMS map layers</a:t>
            </a:r>
          </a:p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(drone </a:t>
            </a:r>
            <a:r>
              <a:rPr lang="en-GB" sz="1200" i="1" dirty="0" err="1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ortophotos</a:t>
            </a:r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)</a:t>
            </a:r>
            <a:endParaRPr lang="en-GB" sz="1200" i="1" dirty="0">
              <a:ln w="3175" cmpd="dbl">
                <a:noFill/>
                <a:prstDash val="solid"/>
                <a:miter lim="800000"/>
              </a:ln>
              <a:latin typeface="Tw Cen MT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6020254" y="3737371"/>
            <a:ext cx="1129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600" b="1" dirty="0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Crisis Suite</a:t>
            </a:r>
            <a:endParaRPr lang="en-GB" sz="160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cxnSp>
        <p:nvCxnSpPr>
          <p:cNvPr id="54" name="118 Conector angular"/>
          <p:cNvCxnSpPr/>
          <p:nvPr/>
        </p:nvCxnSpPr>
        <p:spPr>
          <a:xfrm flipH="1">
            <a:off x="2412462" y="2912099"/>
            <a:ext cx="1293776" cy="788871"/>
          </a:xfrm>
          <a:prstGeom prst="straightConnector1">
            <a:avLst/>
          </a:prstGeom>
          <a:ln w="15875">
            <a:solidFill>
              <a:srgbClr val="00497E"/>
            </a:solidFill>
            <a:prstDash val="sysDash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46 Rectángulo"/>
          <p:cNvSpPr/>
          <p:nvPr/>
        </p:nvSpPr>
        <p:spPr>
          <a:xfrm>
            <a:off x="2675774" y="3381271"/>
            <a:ext cx="1425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Images</a:t>
            </a:r>
          </a:p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(on-field photos)</a:t>
            </a:r>
            <a:endParaRPr lang="en-GB" sz="1200" i="1" dirty="0">
              <a:ln w="3175" cmpd="dbl">
                <a:noFill/>
                <a:prstDash val="solid"/>
                <a:miter lim="800000"/>
              </a:ln>
              <a:latin typeface="Tw Cen MT"/>
            </a:endParaRPr>
          </a:p>
        </p:txBody>
      </p:sp>
      <p:cxnSp>
        <p:nvCxnSpPr>
          <p:cNvPr id="59" name="118 Conector angular"/>
          <p:cNvCxnSpPr/>
          <p:nvPr/>
        </p:nvCxnSpPr>
        <p:spPr>
          <a:xfrm flipH="1">
            <a:off x="4620639" y="1688573"/>
            <a:ext cx="1399616" cy="804232"/>
          </a:xfrm>
          <a:prstGeom prst="straightConnector1">
            <a:avLst/>
          </a:prstGeom>
          <a:ln w="15875">
            <a:solidFill>
              <a:srgbClr val="00497E"/>
            </a:solidFill>
            <a:prstDash val="sysDash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18 Conector angular"/>
          <p:cNvCxnSpPr/>
          <p:nvPr/>
        </p:nvCxnSpPr>
        <p:spPr>
          <a:xfrm flipH="1" flipV="1">
            <a:off x="4620639" y="2912100"/>
            <a:ext cx="1293778" cy="902776"/>
          </a:xfrm>
          <a:prstGeom prst="straightConnector1">
            <a:avLst/>
          </a:prstGeom>
          <a:ln w="15875">
            <a:solidFill>
              <a:srgbClr val="00497E"/>
            </a:solidFill>
            <a:prstDash val="sysDash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46 Rectángulo"/>
          <p:cNvSpPr/>
          <p:nvPr/>
        </p:nvSpPr>
        <p:spPr>
          <a:xfrm>
            <a:off x="4346057" y="1472684"/>
            <a:ext cx="126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CAP</a:t>
            </a:r>
          </a:p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(operational situation)</a:t>
            </a:r>
            <a:endParaRPr lang="en-GB" sz="1200" i="1" dirty="0">
              <a:ln w="3175" cmpd="dbl">
                <a:noFill/>
                <a:prstDash val="solid"/>
                <a:miter lim="800000"/>
              </a:ln>
              <a:latin typeface="Tw Cen MT"/>
            </a:endParaRPr>
          </a:p>
        </p:txBody>
      </p:sp>
      <p:sp>
        <p:nvSpPr>
          <p:cNvPr id="68" name="46 Rectángulo"/>
          <p:cNvSpPr/>
          <p:nvPr/>
        </p:nvSpPr>
        <p:spPr>
          <a:xfrm>
            <a:off x="4346057" y="3307746"/>
            <a:ext cx="126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CAP</a:t>
            </a:r>
          </a:p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(operational situation)</a:t>
            </a:r>
            <a:endParaRPr lang="en-GB" sz="1200" i="1" dirty="0">
              <a:ln w="3175" cmpd="dbl">
                <a:noFill/>
                <a:prstDash val="solid"/>
                <a:miter lim="800000"/>
              </a:ln>
              <a:latin typeface="Tw Cen M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t="13519"/>
          <a:stretch/>
        </p:blipFill>
        <p:spPr bwMode="auto">
          <a:xfrm>
            <a:off x="226800" y="489600"/>
            <a:ext cx="8640000" cy="42338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39 Llamada rectangular"/>
          <p:cNvSpPr/>
          <p:nvPr/>
        </p:nvSpPr>
        <p:spPr>
          <a:xfrm>
            <a:off x="392933" y="245333"/>
            <a:ext cx="3636142" cy="946448"/>
          </a:xfrm>
          <a:prstGeom prst="wedgeRectCallout">
            <a:avLst>
              <a:gd name="adj1" fmla="val -26676"/>
              <a:gd name="adj2" fmla="val -45249"/>
            </a:avLst>
          </a:prstGeom>
          <a:solidFill>
            <a:sysClr val="window" lastClr="FFFFFF"/>
          </a:solidFill>
          <a:ln w="19050" cap="flat" cmpd="sng" algn="ctr">
            <a:solidFill>
              <a:srgbClr val="00497E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u="sng" kern="0" dirty="0" err="1" smtClean="0">
                <a:solidFill>
                  <a:srgbClr val="00497E"/>
                </a:solidFill>
                <a:latin typeface="Tw Cen MT"/>
              </a:rPr>
              <a:t>E.g</a:t>
            </a:r>
            <a:r>
              <a:rPr lang="es-ES" sz="2000" b="1" u="sng" kern="0" dirty="0" smtClean="0">
                <a:solidFill>
                  <a:srgbClr val="00497E"/>
                </a:solidFill>
                <a:latin typeface="Tw Cen MT"/>
              </a:rPr>
              <a:t>.:</a:t>
            </a:r>
            <a:r>
              <a:rPr lang="es-ES" sz="1600" b="1" kern="0" dirty="0" smtClean="0">
                <a:solidFill>
                  <a:srgbClr val="00497E"/>
                </a:solidFill>
                <a:latin typeface="Tw Cen MT"/>
              </a:rPr>
              <a:t> </a:t>
            </a:r>
            <a:r>
              <a:rPr lang="es-ES" sz="1600" b="1" kern="0" dirty="0" err="1" smtClean="0">
                <a:solidFill>
                  <a:srgbClr val="00497E"/>
                </a:solidFill>
                <a:latin typeface="Tw Cen MT"/>
              </a:rPr>
              <a:t>Socrates</a:t>
            </a:r>
            <a:r>
              <a:rPr lang="es-ES" sz="1600" b="1" kern="0" dirty="0" smtClean="0">
                <a:solidFill>
                  <a:srgbClr val="00497E"/>
                </a:solidFill>
                <a:latin typeface="Tw Cen MT"/>
              </a:rPr>
              <a:t> OC </a:t>
            </a:r>
            <a:r>
              <a:rPr lang="es-ES" sz="1600" b="1" kern="0" dirty="0" err="1" smtClean="0">
                <a:solidFill>
                  <a:srgbClr val="00497E"/>
                </a:solidFill>
                <a:latin typeface="Tw Cen MT"/>
              </a:rPr>
              <a:t>displaying</a:t>
            </a:r>
            <a:endParaRPr lang="es-ES" sz="1600" b="1" kern="0" dirty="0" smtClean="0">
              <a:solidFill>
                <a:srgbClr val="00497E"/>
              </a:solidFill>
              <a:latin typeface="Tw Cen MT"/>
            </a:endParaRPr>
          </a:p>
          <a:p>
            <a:pPr marL="0" marR="0" lvl="1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kern="0" dirty="0" err="1" smtClean="0">
                <a:solidFill>
                  <a:srgbClr val="00497E"/>
                </a:solidFill>
                <a:latin typeface="Tw Cen MT"/>
              </a:rPr>
              <a:t>DRM’s</a:t>
            </a:r>
            <a:r>
              <a:rPr lang="es-ES" sz="1600" b="1" kern="0" dirty="0" smtClean="0">
                <a:solidFill>
                  <a:srgbClr val="00497E"/>
                </a:solidFill>
                <a:latin typeface="Tw Cen MT"/>
              </a:rPr>
              <a:t> orthophoto as a </a:t>
            </a:r>
            <a:r>
              <a:rPr lang="es-ES" sz="1600" b="1" kern="0" dirty="0" err="1" smtClean="0">
                <a:solidFill>
                  <a:srgbClr val="00497E"/>
                </a:solidFill>
                <a:latin typeface="Tw Cen MT"/>
              </a:rPr>
              <a:t>map</a:t>
            </a:r>
            <a:r>
              <a:rPr lang="es-ES" sz="1600" b="1" kern="0" dirty="0" smtClean="0">
                <a:solidFill>
                  <a:srgbClr val="00497E"/>
                </a:solidFill>
                <a:latin typeface="Tw Cen MT"/>
              </a:rPr>
              <a:t> </a:t>
            </a:r>
            <a:r>
              <a:rPr lang="es-ES" sz="1600" b="1" kern="0" dirty="0" err="1" smtClean="0">
                <a:solidFill>
                  <a:srgbClr val="00497E"/>
                </a:solidFill>
                <a:latin typeface="Tw Cen MT"/>
              </a:rPr>
              <a:t>layer</a:t>
            </a:r>
            <a:endParaRPr lang="es-ES" sz="1600" b="1" kern="0" dirty="0">
              <a:solidFill>
                <a:srgbClr val="00497E"/>
              </a:solidFill>
              <a:latin typeface="Tw Cen MT"/>
            </a:endParaRPr>
          </a:p>
          <a:p>
            <a:pPr marL="0" marR="0" lvl="1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kern="0" dirty="0" smtClean="0">
                <a:solidFill>
                  <a:srgbClr val="00497E"/>
                </a:solidFill>
                <a:latin typeface="Tw Cen MT"/>
              </a:rPr>
              <a:t>(</a:t>
            </a:r>
            <a:r>
              <a:rPr lang="es-ES" sz="1600" b="1" kern="0" dirty="0" err="1" smtClean="0">
                <a:solidFill>
                  <a:srgbClr val="00497E"/>
                </a:solidFill>
                <a:latin typeface="Tw Cen MT"/>
              </a:rPr>
              <a:t>received</a:t>
            </a:r>
            <a:r>
              <a:rPr lang="es-ES" sz="1600" b="1" kern="0" dirty="0" smtClean="0">
                <a:solidFill>
                  <a:srgbClr val="00497E"/>
                </a:solidFill>
                <a:latin typeface="Tw Cen MT"/>
              </a:rPr>
              <a:t> </a:t>
            </a:r>
            <a:r>
              <a:rPr lang="es-ES" sz="1600" b="1" kern="0" dirty="0" err="1" smtClean="0">
                <a:solidFill>
                  <a:srgbClr val="00497E"/>
                </a:solidFill>
                <a:latin typeface="Tw Cen MT"/>
              </a:rPr>
              <a:t>through</a:t>
            </a:r>
            <a:r>
              <a:rPr lang="es-ES" sz="1600" b="1" kern="0" dirty="0" smtClean="0">
                <a:solidFill>
                  <a:srgbClr val="00497E"/>
                </a:solidFill>
                <a:latin typeface="Tw Cen MT"/>
              </a:rPr>
              <a:t> WMS)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497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655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7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Socrates OC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C3 support solution </a:t>
            </a:r>
            <a:r>
              <a:rPr lang="de-DE" dirty="0" smtClean="0"/>
              <a:t>for Op. </a:t>
            </a:r>
            <a:r>
              <a:rPr lang="de-DE" dirty="0"/>
              <a:t>Centres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="" xmlns:a16="http://schemas.microsoft.com/office/drawing/2014/main" id="{908F7BA2-49B5-47EB-B090-07E0B59CA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918" y="1219770"/>
            <a:ext cx="4693298" cy="3144837"/>
          </a:xfrm>
        </p:spPr>
        <p:txBody>
          <a:bodyPr>
            <a:normAutofit/>
          </a:bodyPr>
          <a:lstStyle/>
          <a:p>
            <a:pPr algn="just"/>
            <a:r>
              <a:rPr lang="en-US" b="1" i="1" dirty="0" smtClean="0"/>
              <a:t>Socrates </a:t>
            </a:r>
            <a:r>
              <a:rPr lang="en-US" b="1" i="1" dirty="0"/>
              <a:t>OC</a:t>
            </a:r>
            <a:r>
              <a:rPr lang="en-US" dirty="0"/>
              <a:t> is a shared situational awareness tool developed by </a:t>
            </a:r>
            <a:r>
              <a:rPr lang="en-US" b="1" dirty="0"/>
              <a:t>GMV</a:t>
            </a:r>
            <a:r>
              <a:rPr lang="en-US" dirty="0"/>
              <a:t> which depicts the </a:t>
            </a:r>
            <a:r>
              <a:rPr lang="en-US" u="sng" dirty="0"/>
              <a:t>Common Operational Picture</a:t>
            </a:r>
            <a:r>
              <a:rPr lang="en-US" dirty="0"/>
              <a:t> </a:t>
            </a:r>
            <a:r>
              <a:rPr lang="en-US" dirty="0" smtClean="0"/>
              <a:t>(COP) in </a:t>
            </a:r>
            <a:r>
              <a:rPr lang="en-US" dirty="0"/>
              <a:t>a CM scenario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GB" dirty="0" smtClean="0"/>
              <a:t>It enables setting up a network of </a:t>
            </a:r>
            <a:r>
              <a:rPr lang="en-GB" i="1" dirty="0" smtClean="0"/>
              <a:t>Operations Centres</a:t>
            </a:r>
            <a:r>
              <a:rPr lang="en-GB" dirty="0" smtClean="0"/>
              <a:t> based 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exchange of relevant </a:t>
            </a:r>
            <a:r>
              <a:rPr lang="en-GB" dirty="0"/>
              <a:t>information about the operational </a:t>
            </a:r>
            <a:r>
              <a:rPr lang="en-GB" dirty="0" smtClean="0"/>
              <a:t>situation 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tasking </a:t>
            </a:r>
            <a:r>
              <a:rPr lang="en-GB" dirty="0"/>
              <a:t>&amp; resource management </a:t>
            </a:r>
            <a:r>
              <a:rPr lang="en-GB" dirty="0" smtClean="0"/>
              <a:t>features which provide support to the </a:t>
            </a:r>
            <a:r>
              <a:rPr lang="en-GB" i="1" dirty="0" smtClean="0"/>
              <a:t>C3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i="1" dirty="0"/>
              <a:t>decision-making</a:t>
            </a:r>
            <a:r>
              <a:rPr lang="en-GB" dirty="0"/>
              <a:t> </a:t>
            </a:r>
            <a:r>
              <a:rPr lang="en-GB" dirty="0" smtClean="0"/>
              <a:t>processes in crisis scenarios.</a:t>
            </a:r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endParaRPr lang="en-US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t="9720" b="3742"/>
          <a:stretch/>
        </p:blipFill>
        <p:spPr bwMode="auto">
          <a:xfrm>
            <a:off x="5133884" y="687447"/>
            <a:ext cx="3816000" cy="18577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3"/>
          <a:srcRect t="9427" b="3579"/>
          <a:stretch/>
        </p:blipFill>
        <p:spPr bwMode="auto">
          <a:xfrm>
            <a:off x="5133884" y="2684945"/>
            <a:ext cx="3816000" cy="18577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80" y="3789232"/>
            <a:ext cx="1627336" cy="9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Socrates OC</a:t>
            </a:r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Deployment of solution</a:t>
            </a:r>
            <a:endParaRPr lang="en-GB" dirty="0"/>
          </a:p>
        </p:txBody>
      </p:sp>
      <p:sp>
        <p:nvSpPr>
          <p:cNvPr id="9" name="8 Rectángulo"/>
          <p:cNvSpPr/>
          <p:nvPr/>
        </p:nvSpPr>
        <p:spPr>
          <a:xfrm>
            <a:off x="5955161" y="2639289"/>
            <a:ext cx="291214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i="1" dirty="0" smtClean="0">
                <a:solidFill>
                  <a:schemeClr val="bg1"/>
                </a:solidFill>
              </a:rPr>
              <a:t>Socrates OC at the Guardia Civil‘s National Coordination Centre in Spain</a:t>
            </a:r>
            <a:endParaRPr lang="fr-FR" sz="700" b="1" i="1" dirty="0">
              <a:solidFill>
                <a:schemeClr val="bg1"/>
              </a:solidFill>
            </a:endParaRPr>
          </a:p>
        </p:txBody>
      </p:sp>
      <p:sp>
        <p:nvSpPr>
          <p:cNvPr id="11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09187" y="1300302"/>
            <a:ext cx="4229922" cy="1691442"/>
          </a:xfrm>
        </p:spPr>
        <p:txBody>
          <a:bodyPr>
            <a:normAutofit/>
          </a:bodyPr>
          <a:lstStyle/>
          <a:p>
            <a:pPr algn="just"/>
            <a:r>
              <a:rPr lang="en-GB" sz="1700" dirty="0"/>
              <a:t>Being </a:t>
            </a:r>
            <a:r>
              <a:rPr lang="en-GB" sz="1700" dirty="0" smtClean="0"/>
              <a:t>operationally used </a:t>
            </a:r>
            <a:r>
              <a:rPr lang="en-GB" sz="1700" dirty="0"/>
              <a:t>in </a:t>
            </a:r>
            <a:r>
              <a:rPr lang="en-GB" sz="1700" dirty="0" smtClean="0"/>
              <a:t>domains such as </a:t>
            </a:r>
            <a:r>
              <a:rPr lang="en-GB" sz="1700" b="1" i="1" dirty="0" smtClean="0"/>
              <a:t>Maritime and Border Surveillance</a:t>
            </a:r>
            <a:r>
              <a:rPr lang="en-GB" sz="1700" dirty="0" smtClean="0"/>
              <a:t>. </a:t>
            </a:r>
          </a:p>
          <a:p>
            <a:pPr algn="just"/>
            <a:endParaRPr lang="en-GB" sz="1700" dirty="0" smtClean="0"/>
          </a:p>
          <a:p>
            <a:pPr algn="just"/>
            <a:r>
              <a:rPr lang="en-GB" sz="1700" dirty="0" smtClean="0"/>
              <a:t>Also </a:t>
            </a:r>
            <a:r>
              <a:rPr lang="en-GB" sz="1700" dirty="0"/>
              <a:t>on R&amp;D projects for pre-operational validation:</a:t>
            </a:r>
          </a:p>
          <a:p>
            <a:endParaRPr lang="en-GB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55" y="546135"/>
            <a:ext cx="4194271" cy="22609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107561" y="2607495"/>
            <a:ext cx="291214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i="1" dirty="0" smtClean="0">
                <a:solidFill>
                  <a:schemeClr val="bg1"/>
                </a:solidFill>
              </a:rPr>
              <a:t>Socrates OC at the Guardia Civil‘s National Coordination Centre in Spain</a:t>
            </a:r>
            <a:endParaRPr lang="fr-FR" sz="700" b="1" i="1" dirty="0">
              <a:solidFill>
                <a:schemeClr val="bg1"/>
              </a:solidFill>
            </a:endParaRPr>
          </a:p>
        </p:txBody>
      </p:sp>
      <p:sp>
        <p:nvSpPr>
          <p:cNvPr id="15" name="5 Marcador de texto"/>
          <p:cNvSpPr txBox="1">
            <a:spLocks/>
          </p:cNvSpPr>
          <p:nvPr/>
        </p:nvSpPr>
        <p:spPr>
          <a:xfrm>
            <a:off x="390525" y="2981651"/>
            <a:ext cx="8572500" cy="1429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i="1" dirty="0" smtClean="0"/>
              <a:t>CLOSEYE</a:t>
            </a:r>
            <a:r>
              <a:rPr lang="en-GB" sz="1500" dirty="0" smtClean="0"/>
              <a:t>:	C3 system for Joint EU Border Surveillance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i="1" dirty="0" smtClean="0"/>
              <a:t>CAPSAT</a:t>
            </a:r>
            <a:r>
              <a:rPr lang="en-GB" sz="1500" dirty="0" smtClean="0"/>
              <a:t>:	Operational system deployed in Guardia Civil’s National Coordination Centre.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i="1" dirty="0" smtClean="0"/>
              <a:t>EUCISE</a:t>
            </a:r>
            <a:r>
              <a:rPr lang="en-GB" sz="1500" dirty="0" smtClean="0"/>
              <a:t>:	Light client for end-user institutions that do not have an existing legacy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i="1" dirty="0" smtClean="0"/>
              <a:t>ESPRES</a:t>
            </a:r>
            <a:r>
              <a:rPr lang="en-GB" sz="1500" dirty="0" smtClean="0"/>
              <a:t>:	COP solution supporting the display of the geographical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i="1" dirty="0" smtClean="0"/>
              <a:t>EXOMARS</a:t>
            </a:r>
            <a:r>
              <a:rPr lang="en-GB" sz="1500" dirty="0" smtClean="0"/>
              <a:t>:	COP solution displaying geographical information in the MPS for the Mars ROVER.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2101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Socrates OC in DRIVER+ final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Functionalities to be 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Socrates </a:t>
            </a:r>
            <a:r>
              <a:rPr lang="en-GB" dirty="0" smtClean="0"/>
              <a:t>OC In </a:t>
            </a:r>
            <a:r>
              <a:rPr lang="en-GB" dirty="0"/>
              <a:t>DRIVER+ FINAL 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CM functionalities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3039" y="1093155"/>
            <a:ext cx="8474080" cy="338994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GB" dirty="0" smtClean="0"/>
              <a:t>In DRIVER+ Final Demo, Socrates OC users will be able to: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Insert in the map relevant information regarding some event.</a:t>
            </a:r>
          </a:p>
          <a:p>
            <a:pPr lvl="2"/>
            <a:r>
              <a:rPr lang="en-GB" dirty="0" smtClean="0"/>
              <a:t>E.g.: location and type of the event, affected areas, location of the base of operations, location and type of resources (e.g. EU modules), modules’ areas of responsibility, etc.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Link or assign resources to events</a:t>
            </a:r>
            <a:r>
              <a:rPr lang="en-GB" dirty="0" smtClean="0"/>
              <a:t>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Find places and identifying routes.</a:t>
            </a:r>
            <a:endParaRPr lang="en-GB" dirty="0"/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Monitor </a:t>
            </a:r>
            <a:r>
              <a:rPr lang="en-GB" dirty="0"/>
              <a:t>the </a:t>
            </a:r>
            <a:r>
              <a:rPr lang="en-GB" dirty="0" smtClean="0"/>
              <a:t>overall operational situation (status of events, </a:t>
            </a:r>
            <a:r>
              <a:rPr lang="en-GB" dirty="0"/>
              <a:t>assigned </a:t>
            </a:r>
            <a:r>
              <a:rPr lang="en-GB" dirty="0" smtClean="0"/>
              <a:t>resources…)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Receive info from </a:t>
            </a:r>
            <a:r>
              <a:rPr lang="en-GB" dirty="0"/>
              <a:t>external sources (fire danger forecast, weather forecast, etc</a:t>
            </a:r>
            <a:r>
              <a:rPr lang="en-GB" dirty="0" smtClean="0"/>
              <a:t>.) as map layers through WMS.</a:t>
            </a: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9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Socrates </a:t>
            </a:r>
            <a:r>
              <a:rPr lang="en-GB" dirty="0" smtClean="0"/>
              <a:t>OC In </a:t>
            </a:r>
            <a:r>
              <a:rPr lang="en-GB" dirty="0"/>
              <a:t>DRIVER+ FINAL 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of Usage during Episode E1/M1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99066"/>
              </p:ext>
            </p:extLst>
          </p:nvPr>
        </p:nvGraphicFramePr>
        <p:xfrm>
          <a:off x="680644" y="1112026"/>
          <a:ext cx="7931865" cy="327434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10652"/>
                <a:gridCol w="2763826"/>
                <a:gridCol w="4157387"/>
              </a:tblGrid>
              <a:tr h="251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Preparation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for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ERCC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briefing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sng" strike="noStrike" dirty="0">
                          <a:effectLst/>
                          <a:latin typeface="Brandon Text Medium"/>
                        </a:rPr>
                        <a:t>EUCPT prepares for the meeting, all </a:t>
                      </a:r>
                      <a:r>
                        <a:rPr lang="en-US" sz="900" i="0" u="sng" strike="noStrike" dirty="0" smtClean="0">
                          <a:effectLst/>
                          <a:latin typeface="Brandon Text Medium"/>
                        </a:rPr>
                        <a:t>members </a:t>
                      </a:r>
                      <a:r>
                        <a:rPr lang="en-US" sz="900" i="0" u="sng" strike="noStrike" dirty="0">
                          <a:effectLst/>
                          <a:latin typeface="Brandon Text Medium"/>
                        </a:rPr>
                        <a:t>are at Frankfurt airport</a:t>
                      </a:r>
                      <a:endParaRPr lang="en-US" sz="900" b="0" i="0" u="sng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587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ERCC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briefing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i="0" u="none" strike="noStrike" dirty="0" err="1" smtClean="0">
                          <a:effectLst/>
                          <a:latin typeface="Brandon Text Medium"/>
                        </a:rPr>
                        <a:t>Teleconference</a:t>
                      </a:r>
                      <a:r>
                        <a:rPr lang="es-ES" sz="900" i="0" u="none" strike="noStrike" dirty="0" smtClean="0">
                          <a:effectLst/>
                          <a:latin typeface="Brandon Text Medium"/>
                        </a:rPr>
                        <a:t> </a:t>
                      </a:r>
                      <a:r>
                        <a:rPr lang="es-ES" sz="900" i="0" u="none" strike="noStrike" dirty="0">
                          <a:effectLst/>
                          <a:latin typeface="Brandon Text Medium"/>
                        </a:rPr>
                        <a:t>EUCPT </a:t>
                      </a:r>
                      <a:r>
                        <a:rPr lang="es-ES" sz="900" i="0" u="none" strike="noStrike" dirty="0" smtClean="0">
                          <a:effectLst/>
                          <a:latin typeface="Brandon Text Medium"/>
                        </a:rPr>
                        <a:t>– </a:t>
                      </a:r>
                      <a:r>
                        <a:rPr lang="es-ES" sz="900" i="0" u="none" strike="noStrike" dirty="0">
                          <a:effectLst/>
                          <a:latin typeface="Brandon Text Medium"/>
                        </a:rPr>
                        <a:t>ERCC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084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TIME JUMP  FOR FLIGHT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Teams 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on the way to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Arlanda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Airport, telco internal summary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Virtual modules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update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GFFF Norway updates others about </a:t>
                      </a:r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arrival to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Hudiksvall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Virtual modules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update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GFFF France informs about arrival to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Farila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549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EUCPT + VM on the way to Coordination Cell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Preparation of the report, initial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PoA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, Team </a:t>
                      </a:r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splits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1893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M3 informs others about itinerary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Some 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tips on the road planning for tomorrow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M6 updates other teams and EUCPT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GFFF Norway in the possible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BoO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588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NDMA F2F meeting with EUCPT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First meeting in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Farila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Coord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Cell, short situation introduction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RDC Staff F2F meeting with UNDAC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Mandate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, area of responsibility, communication channel, meeting in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Nynashamn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harbor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435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RDC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Procedure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Modules meet RDC staff at the harbor, initial information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Modules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road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to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Farila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Itinerary 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planning, roadblock, failure etc.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1486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EUCPT - RDC staff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information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exchange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EUCPT 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staff shares information gathered in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Farila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and Stockholm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15765"/>
              </p:ext>
            </p:extLst>
          </p:nvPr>
        </p:nvGraphicFramePr>
        <p:xfrm>
          <a:off x="680644" y="1112026"/>
          <a:ext cx="7931865" cy="327434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10652"/>
                <a:gridCol w="2763826"/>
                <a:gridCol w="4157387"/>
              </a:tblGrid>
              <a:tr h="251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Preparation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for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ERCC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briefing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sng" strike="noStrike" dirty="0">
                          <a:effectLst/>
                          <a:latin typeface="Brandon Text Medium"/>
                        </a:rPr>
                        <a:t>EUCPT prepares for the meeting, all </a:t>
                      </a:r>
                      <a:r>
                        <a:rPr lang="en-US" sz="900" i="0" u="sng" strike="noStrike" dirty="0" smtClean="0">
                          <a:effectLst/>
                          <a:latin typeface="Brandon Text Medium"/>
                        </a:rPr>
                        <a:t>members </a:t>
                      </a:r>
                      <a:r>
                        <a:rPr lang="en-US" sz="900" i="0" u="sng" strike="noStrike" dirty="0">
                          <a:effectLst/>
                          <a:latin typeface="Brandon Text Medium"/>
                        </a:rPr>
                        <a:t>are at Frankfurt airport</a:t>
                      </a:r>
                      <a:endParaRPr lang="en-US" sz="900" b="0" i="0" u="sng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587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ERCC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briefing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i="0" u="none" strike="noStrike" dirty="0" err="1" smtClean="0">
                          <a:effectLst/>
                          <a:latin typeface="Brandon Text Medium"/>
                        </a:rPr>
                        <a:t>Teleconference</a:t>
                      </a:r>
                      <a:r>
                        <a:rPr lang="es-ES" sz="900" i="0" u="none" strike="noStrike" dirty="0" smtClean="0">
                          <a:effectLst/>
                          <a:latin typeface="Brandon Text Medium"/>
                        </a:rPr>
                        <a:t> </a:t>
                      </a:r>
                      <a:r>
                        <a:rPr lang="es-ES" sz="900" i="0" u="none" strike="noStrike" dirty="0">
                          <a:effectLst/>
                          <a:latin typeface="Brandon Text Medium"/>
                        </a:rPr>
                        <a:t>EUCPT </a:t>
                      </a:r>
                      <a:r>
                        <a:rPr lang="es-ES" sz="900" i="0" u="none" strike="noStrike" dirty="0" smtClean="0">
                          <a:effectLst/>
                          <a:latin typeface="Brandon Text Medium"/>
                        </a:rPr>
                        <a:t>– </a:t>
                      </a:r>
                      <a:r>
                        <a:rPr lang="es-ES" sz="900" i="0" u="none" strike="noStrike" dirty="0">
                          <a:effectLst/>
                          <a:latin typeface="Brandon Text Medium"/>
                        </a:rPr>
                        <a:t>ERCC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084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TIME JUMP  FOR FLIGHT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Teams 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on the way to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Arlanda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Airport, telco internal summary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Virtual modules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update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GFFF Norway updates others about </a:t>
                      </a:r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arrival to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Hudiksvall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Virtual modules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update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GFFF France informs about arrival to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Farila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549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EUCPT + VM on the way to Coordination Cell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Preparation of the report, initial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PoA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, Team </a:t>
                      </a:r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splits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1893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M3 informs others about itinerary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Some 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tips on the road planning for tomorrow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M6 updates other teams and EUCPT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GFFF Norway in the possible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BoO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588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NDMA F2F meeting with EUCPT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First meeting in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Farila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Coord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Cell, short situation introduction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Brandon Text Medium"/>
                        </a:rPr>
                        <a:t>RDC Staff F2F meeting with UNDAC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Mandate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, area of responsibility, communication channel, meeting in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Nynashamn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harbor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435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E1/M1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RDC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Procedure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Modules meet RDC staff at the harbor, initial information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M1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Modules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road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to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Farila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Itinerary 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planning, roadblock, failure etc.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  <a:tr h="1486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Brandon Text Medium"/>
                        </a:rPr>
                        <a:t>E1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EUCPT - RDC staff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information</a:t>
                      </a:r>
                      <a:r>
                        <a:rPr lang="es-ES" sz="900" b="1" u="none" strike="noStrike" dirty="0">
                          <a:effectLst/>
                          <a:latin typeface="Brandon Text Medium"/>
                        </a:rPr>
                        <a:t> </a:t>
                      </a:r>
                      <a:r>
                        <a:rPr lang="es-ES" sz="900" b="1" u="none" strike="noStrike" dirty="0" err="1">
                          <a:effectLst/>
                          <a:latin typeface="Brandon Text Medium"/>
                        </a:rPr>
                        <a:t>exchange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0" u="none" strike="noStrike" dirty="0" smtClean="0">
                          <a:effectLst/>
                          <a:latin typeface="Brandon Text Medium"/>
                        </a:rPr>
                        <a:t>EUCPT 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staff shares information gathered in </a:t>
                      </a:r>
                      <a:r>
                        <a:rPr lang="en-US" sz="900" i="0" u="none" strike="noStrike" dirty="0" err="1">
                          <a:effectLst/>
                          <a:latin typeface="Brandon Text Medium"/>
                        </a:rPr>
                        <a:t>Farila</a:t>
                      </a:r>
                      <a:r>
                        <a:rPr lang="en-US" sz="900" i="0" u="none" strike="noStrike" dirty="0">
                          <a:effectLst/>
                          <a:latin typeface="Brandon Text Medium"/>
                        </a:rPr>
                        <a:t> and Stockholm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andon Text Medium"/>
                      </a:endParaRPr>
                    </a:p>
                  </a:txBody>
                  <a:tcPr marL="5080" marR="5080" marT="508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Socrates </a:t>
            </a:r>
            <a:r>
              <a:rPr lang="en-GB" dirty="0" smtClean="0"/>
              <a:t>OC In </a:t>
            </a:r>
            <a:r>
              <a:rPr lang="en-GB" dirty="0"/>
              <a:t>DRIVER+ FINAL 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of Usage during Episode E1/M1</a:t>
            </a:r>
            <a:endParaRPr lang="en-GB" dirty="0"/>
          </a:p>
          <a:p>
            <a:endParaRPr lang="en-GB" dirty="0"/>
          </a:p>
        </p:txBody>
      </p:sp>
      <p:sp>
        <p:nvSpPr>
          <p:cNvPr id="7" name="Rectángulo 6"/>
          <p:cNvSpPr/>
          <p:nvPr/>
        </p:nvSpPr>
        <p:spPr>
          <a:xfrm>
            <a:off x="185628" y="1636835"/>
            <a:ext cx="8853522" cy="958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s-ES" sz="1200" dirty="0" smtClean="0"/>
              <a:t>E1/M1 - </a:t>
            </a:r>
            <a:r>
              <a:rPr lang="es-ES" sz="1200" b="1" dirty="0" smtClean="0"/>
              <a:t>Virtual </a:t>
            </a:r>
            <a:r>
              <a:rPr lang="es-ES" sz="1200" b="1" dirty="0"/>
              <a:t>modules </a:t>
            </a:r>
            <a:r>
              <a:rPr lang="es-ES" sz="1200" b="1" dirty="0" err="1" smtClean="0"/>
              <a:t>update</a:t>
            </a:r>
            <a:r>
              <a:rPr lang="es-ES" sz="1200" b="1" dirty="0"/>
              <a:t> </a:t>
            </a:r>
            <a:r>
              <a:rPr lang="es-ES" sz="1200" b="1" dirty="0" smtClean="0"/>
              <a:t>- </a:t>
            </a:r>
            <a:r>
              <a:rPr lang="en-US" sz="1200" dirty="0" smtClean="0"/>
              <a:t>GFFF </a:t>
            </a:r>
            <a:r>
              <a:rPr lang="en-US" sz="1200" dirty="0"/>
              <a:t>Norway updates others about arrival to </a:t>
            </a:r>
            <a:r>
              <a:rPr lang="en-US" sz="1200" dirty="0" err="1"/>
              <a:t>Hudiksvall</a:t>
            </a:r>
            <a:endParaRPr lang="es-ES" sz="1200" dirty="0"/>
          </a:p>
          <a:p>
            <a:pPr fontAlgn="ctr"/>
            <a:r>
              <a:rPr lang="es-ES" sz="1200" dirty="0" smtClean="0"/>
              <a:t>E1/M1 - </a:t>
            </a:r>
            <a:r>
              <a:rPr lang="es-ES" sz="1200" b="1" dirty="0" smtClean="0"/>
              <a:t>Virtual </a:t>
            </a:r>
            <a:r>
              <a:rPr lang="es-ES" sz="1200" b="1" dirty="0"/>
              <a:t>modules </a:t>
            </a:r>
            <a:r>
              <a:rPr lang="es-ES" sz="1200" b="1" dirty="0" err="1" smtClean="0"/>
              <a:t>update</a:t>
            </a:r>
            <a:r>
              <a:rPr lang="es-ES" sz="1200" b="1" dirty="0"/>
              <a:t> </a:t>
            </a:r>
            <a:r>
              <a:rPr lang="es-ES" sz="1200" b="1" dirty="0" smtClean="0"/>
              <a:t>- </a:t>
            </a:r>
            <a:r>
              <a:rPr lang="en-US" sz="1200" dirty="0" smtClean="0"/>
              <a:t>GFFF </a:t>
            </a:r>
            <a:r>
              <a:rPr lang="en-US" sz="1200" dirty="0"/>
              <a:t>France informs about arrival to </a:t>
            </a:r>
            <a:r>
              <a:rPr lang="en-US" sz="1200" dirty="0" err="1" smtClean="0"/>
              <a:t>Farila</a:t>
            </a:r>
            <a:endParaRPr lang="es-ES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231045" y="1657914"/>
            <a:ext cx="2808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err="1" smtClean="0"/>
              <a:t>Create</a:t>
            </a:r>
            <a:r>
              <a:rPr lang="es-ES" sz="1400" b="1" i="1" dirty="0" smtClean="0"/>
              <a:t> modules in </a:t>
            </a:r>
            <a:r>
              <a:rPr lang="es-ES" sz="1400" b="1" i="1" dirty="0" err="1" smtClean="0"/>
              <a:t>Socrates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map</a:t>
            </a:r>
            <a:r>
              <a:rPr lang="es-ES" sz="1400" b="1" i="1" dirty="0" smtClean="0"/>
              <a:t>, </a:t>
            </a:r>
            <a:r>
              <a:rPr lang="es-ES" sz="1400" b="1" i="1" dirty="0" err="1" smtClean="0"/>
              <a:t>assign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them</a:t>
            </a:r>
            <a:r>
              <a:rPr lang="es-ES" sz="1400" b="1" i="1" dirty="0" smtClean="0"/>
              <a:t> to </a:t>
            </a:r>
            <a:r>
              <a:rPr lang="es-ES" sz="1400" b="1" i="1" dirty="0" err="1" smtClean="0"/>
              <a:t>the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event</a:t>
            </a:r>
            <a:r>
              <a:rPr lang="es-ES" sz="1400" b="1" i="1" dirty="0"/>
              <a:t> </a:t>
            </a:r>
            <a:r>
              <a:rPr lang="es-ES" sz="1400" b="1" i="1" dirty="0" smtClean="0"/>
              <a:t>and</a:t>
            </a:r>
            <a:endParaRPr lang="es-ES" sz="1400" b="1" i="1" dirty="0" smtClean="0"/>
          </a:p>
          <a:p>
            <a:pPr algn="ctr"/>
            <a:r>
              <a:rPr lang="es-ES" sz="1400" b="1" i="1" dirty="0" err="1"/>
              <a:t>m</a:t>
            </a:r>
            <a:r>
              <a:rPr lang="es-ES" sz="1400" b="1" i="1" dirty="0" err="1" smtClean="0"/>
              <a:t>ove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them</a:t>
            </a:r>
            <a:r>
              <a:rPr lang="es-ES" sz="1400" b="1" i="1" dirty="0" smtClean="0"/>
              <a:t> </a:t>
            </a:r>
            <a:r>
              <a:rPr lang="es-ES" sz="1400" b="1" i="1" dirty="0" smtClean="0"/>
              <a:t>to </a:t>
            </a:r>
            <a:r>
              <a:rPr lang="es-ES" sz="1400" b="1" i="1" dirty="0" err="1" smtClean="0"/>
              <a:t>the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corresponding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locations</a:t>
            </a:r>
            <a:endParaRPr lang="es-ES" sz="1400" b="1" i="1" dirty="0"/>
          </a:p>
        </p:txBody>
      </p:sp>
      <p:sp>
        <p:nvSpPr>
          <p:cNvPr id="9" name="Rectángulo 8"/>
          <p:cNvSpPr/>
          <p:nvPr/>
        </p:nvSpPr>
        <p:spPr>
          <a:xfrm>
            <a:off x="185628" y="3324387"/>
            <a:ext cx="8853522" cy="495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s-ES" sz="1200" dirty="0" smtClean="0"/>
              <a:t>E1/M1 - </a:t>
            </a:r>
            <a:r>
              <a:rPr lang="en-US" sz="1200" b="1" dirty="0"/>
              <a:t>RDC Staff F2F meeting with </a:t>
            </a:r>
            <a:r>
              <a:rPr lang="en-US" sz="1200" b="1" dirty="0" smtClean="0"/>
              <a:t>UNDA </a:t>
            </a:r>
            <a:r>
              <a:rPr lang="es-ES" sz="1200" b="1" dirty="0" smtClean="0"/>
              <a:t>- </a:t>
            </a:r>
            <a:r>
              <a:rPr lang="en-US" sz="1200" dirty="0"/>
              <a:t>Mandate, area of responsibility, </a:t>
            </a:r>
            <a:r>
              <a:rPr lang="en-US" sz="1200" dirty="0" smtClean="0"/>
              <a:t>…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77789" y="3292897"/>
            <a:ext cx="335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err="1" smtClean="0"/>
              <a:t>Draw</a:t>
            </a:r>
            <a:r>
              <a:rPr lang="es-ES" sz="1400" b="1" i="1" dirty="0" smtClean="0"/>
              <a:t> modules’ </a:t>
            </a:r>
            <a:r>
              <a:rPr lang="es-ES" sz="1400" b="1" i="1" dirty="0" err="1"/>
              <a:t>a</a:t>
            </a:r>
            <a:r>
              <a:rPr lang="es-ES" sz="1400" b="1" i="1" dirty="0" err="1" smtClean="0"/>
              <a:t>reas</a:t>
            </a:r>
            <a:r>
              <a:rPr lang="es-ES" sz="1400" b="1" i="1" dirty="0" smtClean="0"/>
              <a:t> </a:t>
            </a:r>
            <a:r>
              <a:rPr lang="es-ES" sz="1400" b="1" i="1" dirty="0" smtClean="0"/>
              <a:t>of </a:t>
            </a:r>
            <a:r>
              <a:rPr lang="es-ES" sz="1400" b="1" i="1" dirty="0" err="1" smtClean="0"/>
              <a:t>responsibility</a:t>
            </a:r>
            <a:r>
              <a:rPr lang="es-ES" sz="1400" b="1" i="1" dirty="0" smtClean="0"/>
              <a:t> </a:t>
            </a:r>
            <a:r>
              <a:rPr lang="es-ES" sz="1400" b="1" i="1" dirty="0" smtClean="0"/>
              <a:t>in </a:t>
            </a:r>
            <a:r>
              <a:rPr lang="es-ES" sz="1400" b="1" i="1" dirty="0" err="1" smtClean="0"/>
              <a:t>Socrates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map</a:t>
            </a:r>
            <a:endParaRPr lang="es-ES" sz="1400" b="1" i="1" dirty="0"/>
          </a:p>
        </p:txBody>
      </p:sp>
      <p:sp>
        <p:nvSpPr>
          <p:cNvPr id="11" name="Rectángulo 10"/>
          <p:cNvSpPr/>
          <p:nvPr/>
        </p:nvSpPr>
        <p:spPr>
          <a:xfrm>
            <a:off x="185628" y="3905109"/>
            <a:ext cx="8853522" cy="585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s-ES" sz="1200" dirty="0" smtClean="0"/>
              <a:t>M1 - </a:t>
            </a:r>
            <a:r>
              <a:rPr lang="es-ES" sz="1200" b="1" dirty="0"/>
              <a:t>Modules </a:t>
            </a:r>
            <a:r>
              <a:rPr lang="es-ES" sz="1200" b="1" dirty="0" err="1"/>
              <a:t>road</a:t>
            </a:r>
            <a:r>
              <a:rPr lang="es-ES" sz="1200" b="1" dirty="0"/>
              <a:t> to </a:t>
            </a:r>
            <a:r>
              <a:rPr lang="es-ES" sz="1200" b="1" dirty="0" err="1" smtClean="0"/>
              <a:t>Farila</a:t>
            </a:r>
            <a:r>
              <a:rPr lang="en-US" sz="1200" b="1" dirty="0"/>
              <a:t>	</a:t>
            </a:r>
            <a:r>
              <a:rPr lang="es-ES" sz="1200" b="1" dirty="0" smtClean="0"/>
              <a:t>- </a:t>
            </a:r>
            <a:r>
              <a:rPr lang="en-US" sz="1200" dirty="0"/>
              <a:t>Itinerary planning, roadblock, failure etc</a:t>
            </a:r>
            <a:r>
              <a:rPr lang="en-US" sz="1200" dirty="0" smtClean="0"/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10561" y="3914484"/>
            <a:ext cx="362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err="1" smtClean="0"/>
              <a:t>Route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planning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using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Socrates</a:t>
            </a:r>
            <a:r>
              <a:rPr lang="es-ES" sz="1400" b="1" i="1" dirty="0" smtClean="0"/>
              <a:t>.</a:t>
            </a:r>
          </a:p>
          <a:p>
            <a:pPr algn="ctr"/>
            <a:r>
              <a:rPr lang="es-ES" sz="1400" b="1" i="1" dirty="0" err="1" smtClean="0"/>
              <a:t>Route</a:t>
            </a:r>
            <a:r>
              <a:rPr lang="es-ES" sz="1400" b="1" i="1" dirty="0" smtClean="0"/>
              <a:t>, </a:t>
            </a:r>
            <a:r>
              <a:rPr lang="es-ES" sz="1400" b="1" i="1" dirty="0" err="1" smtClean="0"/>
              <a:t>roadblocks</a:t>
            </a:r>
            <a:r>
              <a:rPr lang="es-ES" sz="1400" b="1" i="1" dirty="0" smtClean="0"/>
              <a:t>, etc. </a:t>
            </a:r>
            <a:r>
              <a:rPr lang="es-ES" sz="1400" b="1" i="1" dirty="0" err="1" smtClean="0"/>
              <a:t>located</a:t>
            </a:r>
            <a:r>
              <a:rPr lang="es-ES" sz="1400" b="1" i="1" dirty="0" smtClean="0"/>
              <a:t> </a:t>
            </a:r>
            <a:r>
              <a:rPr lang="es-ES" sz="1400" b="1" i="1" dirty="0" smtClean="0"/>
              <a:t>in </a:t>
            </a:r>
            <a:r>
              <a:rPr lang="es-ES" sz="1400" b="1" i="1" dirty="0" err="1" smtClean="0"/>
              <a:t>the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map</a:t>
            </a:r>
            <a:endParaRPr lang="es-ES" sz="1400" b="1" i="1" dirty="0"/>
          </a:p>
        </p:txBody>
      </p:sp>
      <p:sp>
        <p:nvSpPr>
          <p:cNvPr id="14" name="Rectángulo 13"/>
          <p:cNvSpPr/>
          <p:nvPr/>
        </p:nvSpPr>
        <p:spPr>
          <a:xfrm>
            <a:off x="182086" y="2738539"/>
            <a:ext cx="8853522" cy="495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s-ES" sz="1200" dirty="0" smtClean="0"/>
              <a:t>E1/M1 - </a:t>
            </a:r>
            <a:r>
              <a:rPr lang="en-US" sz="1200" b="1" dirty="0"/>
              <a:t>M6 updates other teams and </a:t>
            </a:r>
            <a:r>
              <a:rPr lang="en-US" sz="1200" b="1" dirty="0" smtClean="0"/>
              <a:t>EUCPT</a:t>
            </a:r>
            <a:r>
              <a:rPr lang="en-US" sz="1200" b="1" dirty="0"/>
              <a:t> </a:t>
            </a:r>
            <a:r>
              <a:rPr lang="es-ES" sz="1200" b="1" dirty="0" smtClean="0"/>
              <a:t>- </a:t>
            </a:r>
            <a:r>
              <a:rPr lang="en-US" sz="1200" dirty="0"/>
              <a:t>GFFF Norway in the possible </a:t>
            </a:r>
            <a:r>
              <a:rPr lang="en-US" sz="1200" dirty="0" err="1"/>
              <a:t>BoO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224297" y="2799194"/>
            <a:ext cx="2814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err="1" smtClean="0"/>
              <a:t>Possible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BoO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is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located</a:t>
            </a:r>
            <a:r>
              <a:rPr lang="es-ES" sz="1400" b="1" i="1" dirty="0" smtClean="0"/>
              <a:t> in </a:t>
            </a:r>
            <a:r>
              <a:rPr lang="es-ES" sz="1400" b="1" i="1" dirty="0" err="1" smtClean="0"/>
              <a:t>the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map</a:t>
            </a:r>
            <a:endParaRPr lang="es-ES" sz="1400" b="1" i="1" dirty="0"/>
          </a:p>
        </p:txBody>
      </p:sp>
    </p:spTree>
    <p:extLst>
      <p:ext uri="{BB962C8B-B14F-4D97-AF65-F5344CB8AC3E}">
        <p14:creationId xmlns:p14="http://schemas.microsoft.com/office/powerpoint/2010/main" val="4085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 with other solutions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Information exchange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4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Driver+ Project</a:t>
            </a:r>
            <a:endParaRPr lang="fr-F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of solutions</a:t>
            </a:r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Technical perspective</a:t>
            </a:r>
            <a:endParaRPr lang="en-GB" dirty="0"/>
          </a:p>
        </p:txBody>
      </p:sp>
      <p:sp>
        <p:nvSpPr>
          <p:cNvPr id="38" name="37 Rectángulo"/>
          <p:cNvSpPr/>
          <p:nvPr/>
        </p:nvSpPr>
        <p:spPr>
          <a:xfrm>
            <a:off x="3260035" y="2309651"/>
            <a:ext cx="133654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GB" sz="1600" b="1" dirty="0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Socrates OC</a:t>
            </a:r>
            <a:endParaRPr lang="en-GB" sz="160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sp>
        <p:nvSpPr>
          <p:cNvPr id="6" name="AutoShape 2" descr="Drone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rone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ron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Drone free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0" descr="Drone free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60 Rectángulo"/>
          <p:cNvSpPr/>
          <p:nvPr/>
        </p:nvSpPr>
        <p:spPr>
          <a:xfrm>
            <a:off x="6937467" y="1095592"/>
            <a:ext cx="1109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600" b="1" dirty="0" err="1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v</a:t>
            </a:r>
            <a:r>
              <a:rPr lang="en-GB" sz="1600" b="1" dirty="0" err="1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ieWTerra</a:t>
            </a:r>
            <a:endParaRPr lang="en-GB" sz="105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6705964" y="2322308"/>
            <a:ext cx="2318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600" b="1" dirty="0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Drones Rapid Mapping</a:t>
            </a:r>
            <a:endParaRPr lang="en-GB" sz="160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cxnSp>
        <p:nvCxnSpPr>
          <p:cNvPr id="83" name="118 Conector angular"/>
          <p:cNvCxnSpPr>
            <a:stCxn id="38" idx="3"/>
            <a:endCxn id="78" idx="1"/>
          </p:cNvCxnSpPr>
          <p:nvPr/>
        </p:nvCxnSpPr>
        <p:spPr>
          <a:xfrm>
            <a:off x="4596584" y="2478928"/>
            <a:ext cx="2109380" cy="12657"/>
          </a:xfrm>
          <a:prstGeom prst="straightConnector1">
            <a:avLst/>
          </a:prstGeom>
          <a:ln w="15875">
            <a:solidFill>
              <a:srgbClr val="00497E"/>
            </a:solidFill>
            <a:prstDash val="sysDash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5181039" y="2004606"/>
            <a:ext cx="138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WMS map layers</a:t>
            </a:r>
          </a:p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(drone </a:t>
            </a:r>
            <a:r>
              <a:rPr lang="en-GB" sz="1200" i="1" dirty="0" err="1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ortophotos</a:t>
            </a:r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)</a:t>
            </a:r>
            <a:endParaRPr lang="en-GB" sz="1200" i="1" dirty="0">
              <a:ln w="3175" cmpd="dbl">
                <a:noFill/>
                <a:prstDash val="solid"/>
                <a:miter lim="800000"/>
              </a:ln>
              <a:latin typeface="Tw Cen MT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6927664" y="3584509"/>
            <a:ext cx="1129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600" b="1" dirty="0" smtClean="0">
                <a:ln w="3175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w Cen MT"/>
              </a:rPr>
              <a:t>Crisis Suite</a:t>
            </a:r>
            <a:endParaRPr lang="en-GB" sz="1600" b="1" dirty="0">
              <a:ln w="3175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w Cen MT"/>
            </a:endParaRPr>
          </a:p>
        </p:txBody>
      </p:sp>
      <p:cxnSp>
        <p:nvCxnSpPr>
          <p:cNvPr id="59" name="118 Conector angular"/>
          <p:cNvCxnSpPr>
            <a:stCxn id="61" idx="1"/>
            <a:endCxn id="38" idx="0"/>
          </p:cNvCxnSpPr>
          <p:nvPr/>
        </p:nvCxnSpPr>
        <p:spPr>
          <a:xfrm flipH="1">
            <a:off x="3928310" y="1264869"/>
            <a:ext cx="3009157" cy="1044782"/>
          </a:xfrm>
          <a:prstGeom prst="straightConnector1">
            <a:avLst/>
          </a:prstGeom>
          <a:ln w="15875">
            <a:solidFill>
              <a:srgbClr val="00497E"/>
            </a:solidFill>
            <a:prstDash val="sysDash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18 Conector angular"/>
          <p:cNvCxnSpPr>
            <a:stCxn id="51" idx="1"/>
            <a:endCxn id="38" idx="2"/>
          </p:cNvCxnSpPr>
          <p:nvPr/>
        </p:nvCxnSpPr>
        <p:spPr>
          <a:xfrm flipH="1" flipV="1">
            <a:off x="3928310" y="2648205"/>
            <a:ext cx="2999354" cy="1105581"/>
          </a:xfrm>
          <a:prstGeom prst="straightConnector1">
            <a:avLst/>
          </a:prstGeom>
          <a:ln w="15875">
            <a:solidFill>
              <a:srgbClr val="00497E"/>
            </a:solidFill>
            <a:prstDash val="sysDash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46 Rectángulo"/>
          <p:cNvSpPr/>
          <p:nvPr/>
        </p:nvSpPr>
        <p:spPr>
          <a:xfrm>
            <a:off x="4284732" y="1189141"/>
            <a:ext cx="126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CAP</a:t>
            </a:r>
          </a:p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(operational situation)</a:t>
            </a:r>
            <a:endParaRPr lang="en-GB" sz="1200" i="1" dirty="0">
              <a:ln w="3175" cmpd="dbl">
                <a:noFill/>
                <a:prstDash val="solid"/>
                <a:miter lim="800000"/>
              </a:ln>
              <a:latin typeface="Tw Cen MT"/>
            </a:endParaRPr>
          </a:p>
        </p:txBody>
      </p:sp>
      <p:sp>
        <p:nvSpPr>
          <p:cNvPr id="68" name="46 Rectángulo"/>
          <p:cNvSpPr/>
          <p:nvPr/>
        </p:nvSpPr>
        <p:spPr>
          <a:xfrm>
            <a:off x="4284732" y="3094798"/>
            <a:ext cx="126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CAP</a:t>
            </a:r>
          </a:p>
          <a:p>
            <a:pPr algn="ctr" defTabSz="914400"/>
            <a:r>
              <a:rPr lang="en-GB" sz="1200" i="1" dirty="0" smtClean="0">
                <a:ln w="3175" cmpd="dbl">
                  <a:noFill/>
                  <a:prstDash val="solid"/>
                  <a:miter lim="800000"/>
                </a:ln>
                <a:latin typeface="Tw Cen MT"/>
              </a:rPr>
              <a:t>(operational situation)</a:t>
            </a:r>
            <a:endParaRPr lang="en-GB" sz="1200" i="1" dirty="0">
              <a:ln w="3175" cmpd="dbl">
                <a:noFill/>
                <a:prstDash val="solid"/>
                <a:miter lim="800000"/>
              </a:ln>
              <a:latin typeface="Tw Cen MT"/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55575" y="2810373"/>
            <a:ext cx="4360766" cy="163393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GB" b="1" i="1" dirty="0" smtClean="0"/>
              <a:t>Socrates OC</a:t>
            </a:r>
            <a:r>
              <a:rPr lang="en-GB" b="1" dirty="0" smtClean="0"/>
              <a:t> </a:t>
            </a:r>
            <a:r>
              <a:rPr lang="en-GB" dirty="0" smtClean="0"/>
              <a:t>will:</a:t>
            </a:r>
          </a:p>
          <a:p>
            <a:endParaRPr lang="en-GB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Receive orthophotos (as map layers) from Drones Rapid Mapping.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Send the operational situation through CAP messages to </a:t>
            </a:r>
            <a:r>
              <a:rPr lang="en-GB" dirty="0" err="1" smtClean="0"/>
              <a:t>vieWTerra</a:t>
            </a:r>
            <a:r>
              <a:rPr lang="en-GB" dirty="0" smtClean="0"/>
              <a:t> and Crisis Suite</a:t>
            </a:r>
            <a:endParaRPr lang="en-GB" dirty="0"/>
          </a:p>
        </p:txBody>
      </p:sp>
      <p:sp>
        <p:nvSpPr>
          <p:cNvPr id="31" name="Rectángulo 30"/>
          <p:cNvSpPr/>
          <p:nvPr/>
        </p:nvSpPr>
        <p:spPr>
          <a:xfrm>
            <a:off x="207978" y="1295945"/>
            <a:ext cx="2732767" cy="1199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Integration</a:t>
            </a:r>
            <a:r>
              <a:rPr lang="es-ES" b="1" dirty="0" smtClean="0"/>
              <a:t> </a:t>
            </a:r>
            <a:r>
              <a:rPr lang="es-ES" b="1" dirty="0" err="1" smtClean="0"/>
              <a:t>through</a:t>
            </a:r>
            <a:endParaRPr lang="es-ES" b="1" dirty="0"/>
          </a:p>
          <a:p>
            <a:pPr algn="ctr"/>
            <a:r>
              <a:rPr lang="es-ES" b="1" dirty="0" smtClean="0"/>
              <a:t>DRIVER+ Test-</a:t>
            </a:r>
            <a:r>
              <a:rPr lang="es-ES" b="1" dirty="0" err="1" smtClean="0"/>
              <a:t>bed</a:t>
            </a:r>
            <a:endParaRPr lang="es-ES" b="1" dirty="0"/>
          </a:p>
          <a:p>
            <a:pPr algn="ctr"/>
            <a:r>
              <a:rPr lang="es-ES" b="1" dirty="0" err="1" smtClean="0"/>
              <a:t>Technical</a:t>
            </a:r>
            <a:r>
              <a:rPr lang="es-ES" b="1" dirty="0" smtClean="0"/>
              <a:t> </a:t>
            </a:r>
            <a:r>
              <a:rPr lang="es-ES" b="1" dirty="0" err="1" smtClean="0"/>
              <a:t>Infrastructure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632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b180c85-76f3-48e0-b328-7ffec8745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9" ma:contentTypeDescription="Create a new document." ma:contentTypeScope="" ma:versionID="cc570ade7ffbfb52dce6ffb79c46aea6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4407beb490bf5709a8d56c7084ce7a5a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90905-3C0E-4292-9EAE-E07F70BD51C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bb180c85-76f3-48e0-b328-7ffec8745cd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107859c-f784-45d5-9a48-227635d9abf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2F5C85-808A-47B3-A588-ECE96E22EA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0BE7E-988E-44EB-B313-B7AFAD5DE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931</Words>
  <Application>Microsoft Office PowerPoint</Application>
  <PresentationFormat>Presentación en pantalla (16:9)</PresentationFormat>
  <Paragraphs>192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Brandon Text Medium</vt:lpstr>
      <vt:lpstr>Calibri</vt:lpstr>
      <vt:lpstr>Tw Cen MT</vt:lpstr>
      <vt:lpstr>Thème Office</vt:lpstr>
      <vt:lpstr>Socrates OC</vt:lpstr>
      <vt:lpstr>Socrates OC</vt:lpstr>
      <vt:lpstr>Socrates OC</vt:lpstr>
      <vt:lpstr>Socrates OC in DRIVER+ final demo</vt:lpstr>
      <vt:lpstr>Socrates OC In DRIVER+ FINAL DEMO</vt:lpstr>
      <vt:lpstr>Socrates OC In DRIVER+ FINAL DEMO</vt:lpstr>
      <vt:lpstr>Socrates OC In DRIVER+ FINAL DEMO</vt:lpstr>
      <vt:lpstr>Interaction with other solutions</vt:lpstr>
      <vt:lpstr>Integration of solutions</vt:lpstr>
      <vt:lpstr>Integration of solutions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Raúl Valencia Pérez</cp:lastModifiedBy>
  <cp:revision>568</cp:revision>
  <cp:lastPrinted>2017-09-05T06:36:20Z</cp:lastPrinted>
  <dcterms:created xsi:type="dcterms:W3CDTF">2015-10-12T13:00:17Z</dcterms:created>
  <dcterms:modified xsi:type="dcterms:W3CDTF">2019-11-14T10:47:37Z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