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70" r:id="rId5"/>
    <p:sldId id="322" r:id="rId6"/>
    <p:sldId id="330" r:id="rId7"/>
    <p:sldId id="333" r:id="rId8"/>
    <p:sldId id="332" r:id="rId9"/>
    <p:sldId id="331" r:id="rId10"/>
    <p:sldId id="335" r:id="rId11"/>
    <p:sldId id="329" r:id="rId12"/>
    <p:sldId id="326" r:id="rId13"/>
    <p:sldId id="327" r:id="rId1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2" userDrawn="1">
          <p15:clr>
            <a:srgbClr val="A4A3A4"/>
          </p15:clr>
        </p15:guide>
        <p15:guide id="2" pos="5511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orient="horz" pos="735" userDrawn="1">
          <p15:clr>
            <a:srgbClr val="A4A3A4"/>
          </p15:clr>
        </p15:guide>
        <p15:guide id="5" orient="horz" pos="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329"/>
    <a:srgbClr val="FFCD1E"/>
    <a:srgbClr val="00497E"/>
    <a:srgbClr val="282829"/>
    <a:srgbClr val="053451"/>
    <a:srgbClr val="595959"/>
    <a:srgbClr val="9C9E9F"/>
    <a:srgbClr val="1F497E"/>
    <a:srgbClr val="0F497E"/>
    <a:srgbClr val="FFC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24"/>
  </p:normalViewPr>
  <p:slideViewPr>
    <p:cSldViewPr snapToGrid="0" snapToObjects="1">
      <p:cViewPr varScale="1">
        <p:scale>
          <a:sx n="85" d="100"/>
          <a:sy n="85" d="100"/>
        </p:scale>
        <p:origin x="524" y="48"/>
      </p:cViewPr>
      <p:guideLst>
        <p:guide orient="horz" pos="2822"/>
        <p:guide pos="5511"/>
        <p:guide pos="272"/>
        <p:guide orient="horz" pos="735"/>
        <p:guide orient="horz" pos="8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0CB-6141-436A-825D-3A068F31ACF9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8313-6CE3-4A22-85A3-FAB2C9F1FDF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11268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/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74234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sz="2400" cap="all" baseline="0" dirty="0">
                <a:latin typeface="Brandon Text Medium" pitchFamily="34" charset="0"/>
              </a:rPr>
              <a:t>THANK YOU.</a:t>
            </a:r>
            <a:br>
              <a:rPr lang="fr-FR" sz="2400" cap="all" baseline="0" dirty="0">
                <a:latin typeface="Brandon Text Medium" pitchFamily="34" charset="0"/>
              </a:rPr>
            </a:br>
            <a:r>
              <a:rPr lang="fr-FR" sz="2000" b="0" cap="all" baseline="0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fr-FR" sz="2400" b="0" cap="all" baseline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latin typeface="Brandon Text Medium" pitchFamily="34" charset="0"/>
              </a:rPr>
              <a:t>CONTACT</a:t>
            </a:r>
            <a:br>
              <a:rPr lang="fr-FR" sz="2400" dirty="0"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41529" y="3597374"/>
            <a:ext cx="535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Director - 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 Petiet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peter.petiet@tno.nl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Technical Coordinator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Marcel van Berlo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marcel.vanberlo@tno.nl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External Cooperation Manager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Michael Löscher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loescher@arttic.eu</a:t>
            </a: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</a:t>
            </a:r>
            <a:r>
              <a:rPr lang="en-US" sz="1200" dirty="0" err="1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driver_project</a:t>
            </a:r>
            <a:endParaRPr lang="en-US" sz="120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solidFill>
                  <a:schemeClr val="bg1"/>
                </a:solidFill>
              </a:rPr>
              <a:t>This project has received funding from the European Union’s Seventh Framework </a:t>
            </a:r>
            <a:r>
              <a:rPr lang="en-US" sz="800" dirty="0" err="1">
                <a:solidFill>
                  <a:schemeClr val="bg1"/>
                </a:solidFill>
              </a:rPr>
              <a:t>Programme</a:t>
            </a:r>
            <a:r>
              <a:rPr lang="en-US" sz="800" dirty="0">
                <a:solidFill>
                  <a:schemeClr val="bg1"/>
                </a:solidFill>
              </a:rPr>
              <a:t> for research, technological development and demonstration under grant agreement n° 607798. The information and views  set out in this presentation are those</a:t>
            </a:r>
            <a:r>
              <a:rPr lang="en-US" sz="800" baseline="0" dirty="0">
                <a:solidFill>
                  <a:schemeClr val="bg1"/>
                </a:solidFill>
              </a:rPr>
              <a:t> of the author(s) and do not necessarily reflect  the official opinion of the European  Union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2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73" r:id="rId3"/>
    <p:sldLayoutId id="2147483672" r:id="rId4"/>
    <p:sldLayoutId id="2147483689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975" y="2652224"/>
            <a:ext cx="5818461" cy="1317154"/>
          </a:xfrm>
        </p:spPr>
        <p:txBody>
          <a:bodyPr/>
          <a:lstStyle/>
          <a:p>
            <a:r>
              <a:rPr lang="en-GB" dirty="0"/>
              <a:t>WP934 Rumour Debunker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W0 presentation of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Joachim Klerx, AIT (Warsaw, SP93 solutions meeting)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2018-01-29</a:t>
            </a:r>
          </a:p>
        </p:txBody>
      </p:sp>
    </p:spTree>
    <p:extLst>
      <p:ext uri="{BB962C8B-B14F-4D97-AF65-F5344CB8AC3E}">
        <p14:creationId xmlns:p14="http://schemas.microsoft.com/office/powerpoint/2010/main" val="169490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09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37666" y="656950"/>
            <a:ext cx="8207775" cy="471764"/>
          </a:xfrm>
        </p:spPr>
        <p:txBody>
          <a:bodyPr/>
          <a:lstStyle/>
          <a:p>
            <a:r>
              <a:rPr lang="fr-FR" dirty="0"/>
              <a:t>Solution: </a:t>
            </a:r>
            <a:r>
              <a:rPr lang="fr-FR" dirty="0" err="1"/>
              <a:t>Rumour</a:t>
            </a:r>
            <a:r>
              <a:rPr lang="fr-FR" dirty="0"/>
              <a:t> </a:t>
            </a:r>
            <a:r>
              <a:rPr lang="fr-FR" dirty="0" err="1"/>
              <a:t>Debunker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err="1"/>
              <a:t>Provide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best</a:t>
            </a:r>
            <a:r>
              <a:rPr lang="de-DE" b="1" dirty="0"/>
              <a:t> </a:t>
            </a:r>
            <a:r>
              <a:rPr lang="de-DE" b="1" dirty="0" err="1"/>
              <a:t>possible</a:t>
            </a:r>
            <a:r>
              <a:rPr lang="de-DE" b="1" dirty="0"/>
              <a:t> </a:t>
            </a:r>
            <a:r>
              <a:rPr lang="de-DE" b="1" dirty="0" err="1"/>
              <a:t>strategic</a:t>
            </a:r>
            <a:r>
              <a:rPr lang="de-DE" b="1" dirty="0"/>
              <a:t> relevant </a:t>
            </a:r>
            <a:r>
              <a:rPr lang="de-DE" b="1" dirty="0" err="1"/>
              <a:t>information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crisis</a:t>
            </a:r>
            <a:r>
              <a:rPr lang="de-DE" b="1" dirty="0"/>
              <a:t> and </a:t>
            </a:r>
            <a:r>
              <a:rPr lang="de-DE" b="1" dirty="0" err="1"/>
              <a:t>disaster</a:t>
            </a:r>
            <a:r>
              <a:rPr lang="de-DE" b="1" dirty="0"/>
              <a:t> </a:t>
            </a:r>
            <a:r>
              <a:rPr lang="de-DE" b="1" dirty="0" err="1"/>
              <a:t>managers</a:t>
            </a:r>
            <a:endParaRPr lang="de-DE" b="1" dirty="0"/>
          </a:p>
          <a:p>
            <a:endParaRPr 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scenarios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Dramatic</a:t>
            </a:r>
            <a:r>
              <a:rPr lang="de-DE" dirty="0"/>
              <a:t> </a:t>
            </a:r>
            <a:r>
              <a:rPr lang="de-DE" dirty="0" err="1"/>
              <a:t>advances</a:t>
            </a:r>
            <a:r>
              <a:rPr lang="de-DE" dirty="0"/>
              <a:t> in </a:t>
            </a:r>
            <a:r>
              <a:rPr lang="de-DE" dirty="0" err="1"/>
              <a:t>technologies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disinformation</a:t>
            </a:r>
            <a:r>
              <a:rPr lang="de-DE" dirty="0"/>
              <a:t> </a:t>
            </a:r>
            <a:r>
              <a:rPr lang="de-DE" dirty="0" err="1"/>
              <a:t>generation</a:t>
            </a:r>
            <a:endParaRPr lang="de-A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Additional </a:t>
            </a:r>
            <a:r>
              <a:rPr lang="de-DE" dirty="0" err="1"/>
              <a:t>capabilities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CDM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Solution </a:t>
            </a:r>
            <a:r>
              <a:rPr lang="de-DE" dirty="0" err="1"/>
              <a:t>Platform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Integration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19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BDEE9-E839-4EA5-BE77-737979E8B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76301-9FB6-4934-BAE7-B13B09A8F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4BE4F0-C2AA-4375-AFB4-0D0B5222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Typical</a:t>
            </a:r>
            <a:r>
              <a:rPr lang="de-DE" dirty="0"/>
              <a:t> Scenario I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42BDB-2E1F-4D52-9F0A-A3C895D8C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Mis</a:t>
            </a:r>
            <a:r>
              <a:rPr lang="de-DE" dirty="0"/>
              <a:t>- and </a:t>
            </a:r>
            <a:r>
              <a:rPr lang="de-DE" dirty="0" err="1"/>
              <a:t>Disinformation</a:t>
            </a:r>
            <a:r>
              <a:rPr lang="de-DE" dirty="0"/>
              <a:t> in large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Disaster</a:t>
            </a:r>
            <a:endParaRPr lang="de-A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E5E565-7F1C-4D3D-B23F-C6ADCEC6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014" y="2962302"/>
            <a:ext cx="2610699" cy="1514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FC42F4-282A-445C-9831-C7FBFCAE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2378521"/>
            <a:ext cx="3816306" cy="21045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C83016-0522-49FB-AE80-26EF3BCB79F4}"/>
              </a:ext>
            </a:extLst>
          </p:cNvPr>
          <p:cNvSpPr/>
          <p:nvPr/>
        </p:nvSpPr>
        <p:spPr>
          <a:xfrm>
            <a:off x="5970565" y="1425334"/>
            <a:ext cx="2979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Published as radiation spread,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according to Snopes</a:t>
            </a:r>
            <a:br>
              <a:rPr lang="en-US" dirty="0"/>
            </a:br>
            <a:r>
              <a:rPr lang="en-US" dirty="0"/>
              <a:t>a map of projected tsunami wave heights</a:t>
            </a:r>
            <a:endParaRPr lang="de-AT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BB3C59-3879-4E9E-94DB-CE69926E1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20" y="1425334"/>
            <a:ext cx="2038645" cy="1418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1EDD90-1904-4F2D-9BFF-FDD36CA9338E}"/>
              </a:ext>
            </a:extLst>
          </p:cNvPr>
          <p:cNvSpPr txBox="1"/>
          <p:nvPr/>
        </p:nvSpPr>
        <p:spPr>
          <a:xfrm>
            <a:off x="443039" y="1675796"/>
            <a:ext cx="348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Crowd</a:t>
            </a:r>
            <a:r>
              <a:rPr lang="de-DE" dirty="0"/>
              <a:t> </a:t>
            </a:r>
            <a:r>
              <a:rPr lang="de-DE" dirty="0" err="1"/>
              <a:t>colaboration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unveil</a:t>
            </a:r>
            <a:r>
              <a:rPr lang="de-DE" dirty="0"/>
              <a:t> Fukushima </a:t>
            </a:r>
            <a:r>
              <a:rPr lang="de-DE" dirty="0" err="1"/>
              <a:t>propaganda</a:t>
            </a:r>
            <a:r>
              <a:rPr lang="de-DE" dirty="0"/>
              <a:t> 2018</a:t>
            </a:r>
            <a:endParaRPr lang="de-A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F1098-ACDC-4CE2-BF55-C7C9450DA579}"/>
              </a:ext>
            </a:extLst>
          </p:cNvPr>
          <p:cNvSpPr txBox="1"/>
          <p:nvPr/>
        </p:nvSpPr>
        <p:spPr>
          <a:xfrm>
            <a:off x="4812030" y="3646170"/>
            <a:ext cx="1440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explosion</a:t>
            </a:r>
            <a:r>
              <a:rPr lang="de-DE" dirty="0"/>
              <a:t> in Czech 2007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496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15D324-7808-4D16-AB80-F55E9371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486" y="2882227"/>
            <a:ext cx="1055796" cy="105579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DBF738-2072-479F-BC2A-F2D20609E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F9936-8F65-4280-BDF3-3B38C111C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1FEA4D-46AA-4B9D-94F3-D1916197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Typical</a:t>
            </a:r>
            <a:r>
              <a:rPr lang="de-DE" dirty="0"/>
              <a:t> Scenario II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81FC-9580-4D30-AAB0-7C1B7CD3C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Miss and </a:t>
            </a:r>
            <a:r>
              <a:rPr lang="de-DE" dirty="0" err="1"/>
              <a:t>Dissinformation</a:t>
            </a:r>
            <a:r>
              <a:rPr lang="de-DE" dirty="0"/>
              <a:t> in large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pandemic</a:t>
            </a:r>
            <a:r>
              <a:rPr lang="de-DE" dirty="0"/>
              <a:t> Management</a:t>
            </a:r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8B5F07-06C3-49E2-9B7F-78FF05397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338264"/>
            <a:ext cx="2284521" cy="1515296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?</a:t>
            </a:r>
            <a:endParaRPr lang="de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7652F-E8C3-441E-B117-582CF9AAE4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61" b="30368"/>
          <a:stretch/>
        </p:blipFill>
        <p:spPr>
          <a:xfrm>
            <a:off x="365932" y="1705772"/>
            <a:ext cx="2118192" cy="853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88C045-8034-43BC-BACA-E966CE73EF7F}"/>
              </a:ext>
            </a:extLst>
          </p:cNvPr>
          <p:cNvSpPr/>
          <p:nvPr/>
        </p:nvSpPr>
        <p:spPr>
          <a:xfrm>
            <a:off x="365932" y="2867000"/>
            <a:ext cx="26424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Wodarg</a:t>
            </a:r>
            <a:r>
              <a:rPr lang="en-US" dirty="0"/>
              <a:t> has branded the H1N1 outbreak as 'one of the greatest medical scandals of the century'.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A3839F-3109-4BC4-AE66-DE8E21025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812" y="1347788"/>
            <a:ext cx="1498900" cy="1214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735B44-769B-447A-ADCB-3B756651C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811" y="2032498"/>
            <a:ext cx="2004027" cy="1537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6E1354-02BF-441F-9193-E480DF616C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534" b="34562"/>
          <a:stretch/>
        </p:blipFill>
        <p:spPr>
          <a:xfrm>
            <a:off x="7096064" y="3975101"/>
            <a:ext cx="1688129" cy="504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7914C3-6C93-489B-83E0-200E17A78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514" y="1347788"/>
            <a:ext cx="1915615" cy="1293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36C3D5-59B2-4D3E-92F1-717E8326C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4804" y="1490195"/>
            <a:ext cx="1962150" cy="2543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C8EF43-B11D-4F18-A517-2B8CB25C05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2714" y="3118998"/>
            <a:ext cx="2154376" cy="1335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148F91-D997-4C97-9A13-520A63E6C786}"/>
              </a:ext>
            </a:extLst>
          </p:cNvPr>
          <p:cNvSpPr txBox="1"/>
          <p:nvPr/>
        </p:nvSpPr>
        <p:spPr>
          <a:xfrm>
            <a:off x="5711830" y="4100044"/>
            <a:ext cx="13335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FF00"/>
                </a:solidFill>
              </a:rPr>
              <a:t>Do </a:t>
            </a:r>
            <a:r>
              <a:rPr lang="de-DE" sz="1400" b="1" dirty="0" err="1">
                <a:solidFill>
                  <a:srgbClr val="FFFF00"/>
                </a:solidFill>
              </a:rPr>
              <a:t>we</a:t>
            </a:r>
            <a:r>
              <a:rPr lang="de-DE" sz="1400" b="1" dirty="0">
                <a:solidFill>
                  <a:srgbClr val="FFFF00"/>
                </a:solidFill>
              </a:rPr>
              <a:t> </a:t>
            </a:r>
            <a:r>
              <a:rPr lang="de-DE" sz="1400" b="1" dirty="0" err="1">
                <a:solidFill>
                  <a:srgbClr val="FFFF00"/>
                </a:solidFill>
              </a:rPr>
              <a:t>have</a:t>
            </a:r>
            <a:r>
              <a:rPr lang="de-DE" sz="1400" b="1" dirty="0">
                <a:solidFill>
                  <a:srgbClr val="FFFF00"/>
                </a:solidFill>
              </a:rPr>
              <a:t> a </a:t>
            </a:r>
            <a:r>
              <a:rPr lang="de-DE" sz="1400" b="1" dirty="0" err="1">
                <a:solidFill>
                  <a:srgbClr val="FFFF00"/>
                </a:solidFill>
              </a:rPr>
              <a:t>refugee</a:t>
            </a:r>
            <a:r>
              <a:rPr lang="de-DE" sz="1400" b="1" dirty="0">
                <a:solidFill>
                  <a:srgbClr val="FFFF00"/>
                </a:solidFill>
              </a:rPr>
              <a:t> </a:t>
            </a:r>
            <a:r>
              <a:rPr lang="de-DE" sz="1400" b="1" dirty="0" err="1">
                <a:solidFill>
                  <a:srgbClr val="FFFF00"/>
                </a:solidFill>
              </a:rPr>
              <a:t>crisis</a:t>
            </a:r>
            <a:r>
              <a:rPr lang="de-DE" sz="1400" b="1" dirty="0">
                <a:solidFill>
                  <a:srgbClr val="FFFF00"/>
                </a:solidFill>
              </a:rPr>
              <a:t>?</a:t>
            </a:r>
            <a:endParaRPr lang="de-AT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0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69F554-C754-49CC-B1F3-C36EC8FD4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500F9-484B-4262-803E-DDB7CCF69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E98C3F-4339-4118-B678-A81E1AF9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Technologies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Disinformation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058BA-3004-466C-9935-CA0E66944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Trends in AI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fake </a:t>
            </a:r>
            <a:r>
              <a:rPr lang="de-DE" dirty="0" err="1"/>
              <a:t>information</a:t>
            </a:r>
            <a:endParaRPr lang="de-A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0E3CEF-DB10-4B8F-B2AB-2C84BAD9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763556"/>
            <a:ext cx="4354210" cy="2678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BAB221-54EE-483B-81BB-943655E4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2" y="1263280"/>
            <a:ext cx="6072133" cy="1857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E61EC5-42C9-4540-AEA4-A482D4B07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376" y="3102769"/>
            <a:ext cx="1404057" cy="1215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4F6BA-4863-4550-ACFC-3AC794D5E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018" y="3031798"/>
            <a:ext cx="1932582" cy="1448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144250-F380-45FF-A396-BFB314B38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227" y="3329122"/>
            <a:ext cx="1485582" cy="115080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F46CFF-A2E0-4085-95BD-D562B267FF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039" y="1303340"/>
            <a:ext cx="2480733" cy="618439"/>
          </a:xfrm>
        </p:spPr>
        <p:txBody>
          <a:bodyPr>
            <a:normAutofit fontScale="92500"/>
          </a:bodyPr>
          <a:lstStyle/>
          <a:p>
            <a:r>
              <a:rPr lang="de-DE" sz="1600" b="1" dirty="0" err="1"/>
              <a:t>Dramatic</a:t>
            </a:r>
            <a:r>
              <a:rPr lang="de-DE" sz="1600" b="1" dirty="0"/>
              <a:t> </a:t>
            </a:r>
            <a:r>
              <a:rPr lang="de-DE" sz="1600" b="1" dirty="0" err="1"/>
              <a:t>improvement</a:t>
            </a:r>
            <a:r>
              <a:rPr lang="de-DE" sz="1600" b="1" dirty="0"/>
              <a:t> in </a:t>
            </a:r>
            <a:r>
              <a:rPr lang="de-DE" sz="1600" b="1" dirty="0" err="1"/>
              <a:t>methods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 fake </a:t>
            </a:r>
            <a:r>
              <a:rPr lang="de-DE" sz="1600" b="1" dirty="0" err="1"/>
              <a:t>production</a:t>
            </a:r>
            <a:endParaRPr lang="de-AT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88C724-9DD5-4F5D-83F0-CA44C1820E08}"/>
              </a:ext>
            </a:extLst>
          </p:cNvPr>
          <p:cNvSpPr/>
          <p:nvPr/>
        </p:nvSpPr>
        <p:spPr>
          <a:xfrm>
            <a:off x="637771" y="4536283"/>
            <a:ext cx="8110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/>
              <a:t>Miles Brundage, et.al., The </a:t>
            </a:r>
            <a:r>
              <a:rPr lang="de-AT" sz="800" dirty="0" err="1"/>
              <a:t>Malicious</a:t>
            </a:r>
            <a:r>
              <a:rPr lang="de-AT" sz="800" dirty="0"/>
              <a:t> Use </a:t>
            </a:r>
            <a:r>
              <a:rPr lang="de-AT" sz="800" dirty="0" err="1"/>
              <a:t>of</a:t>
            </a:r>
            <a:r>
              <a:rPr lang="de-AT" sz="800" dirty="0"/>
              <a:t> </a:t>
            </a:r>
            <a:r>
              <a:rPr lang="de-AT" sz="800" dirty="0" err="1"/>
              <a:t>Artificial</a:t>
            </a:r>
            <a:r>
              <a:rPr lang="de-AT" sz="800" dirty="0"/>
              <a:t> </a:t>
            </a:r>
            <a:r>
              <a:rPr lang="de-AT" sz="800" dirty="0" err="1"/>
              <a:t>Intelligence</a:t>
            </a:r>
            <a:r>
              <a:rPr lang="de-AT" sz="800" dirty="0"/>
              <a:t>: </a:t>
            </a:r>
            <a:r>
              <a:rPr lang="de-AT" sz="800" dirty="0" err="1"/>
              <a:t>Forecasting</a:t>
            </a:r>
            <a:r>
              <a:rPr lang="de-AT" sz="800" dirty="0"/>
              <a:t>, </a:t>
            </a:r>
            <a:r>
              <a:rPr lang="de-AT" sz="800" dirty="0" err="1"/>
              <a:t>Prevention</a:t>
            </a:r>
            <a:r>
              <a:rPr lang="de-AT" sz="800" dirty="0"/>
              <a:t>, and Mitigation, Future </a:t>
            </a:r>
            <a:r>
              <a:rPr lang="de-AT" sz="800" dirty="0" err="1"/>
              <a:t>of</a:t>
            </a:r>
            <a:r>
              <a:rPr lang="de-AT" sz="800" dirty="0"/>
              <a:t> </a:t>
            </a:r>
            <a:r>
              <a:rPr lang="de-AT" sz="800" dirty="0" err="1"/>
              <a:t>Humanity</a:t>
            </a:r>
            <a:r>
              <a:rPr lang="de-AT" sz="800" dirty="0"/>
              <a:t> Institute, University </a:t>
            </a:r>
            <a:r>
              <a:rPr lang="de-AT" sz="800" dirty="0" err="1"/>
              <a:t>of</a:t>
            </a:r>
            <a:r>
              <a:rPr lang="de-AT" sz="800" dirty="0"/>
              <a:t> Oxford; Arizona State University, </a:t>
            </a:r>
            <a:r>
              <a:rPr lang="de-AT" sz="800" dirty="0" err="1"/>
              <a:t>February</a:t>
            </a:r>
            <a:r>
              <a:rPr lang="de-AT" sz="8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57187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621F78-ED6D-4098-8E2D-ED282381B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3F185-4584-4058-B30E-7C1333D61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FFB72D-6335-4AEC-B5C5-8948C9D5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</a:t>
            </a:r>
            <a:r>
              <a:rPr lang="de-DE" dirty="0" err="1"/>
              <a:t>capabilities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CDM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336A2-AE06-4F12-9B97-BE1EE9748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Rumour</a:t>
            </a:r>
            <a:r>
              <a:rPr lang="de-DE" dirty="0"/>
              <a:t> </a:t>
            </a:r>
            <a:r>
              <a:rPr lang="de-DE" dirty="0" err="1"/>
              <a:t>Debunker</a:t>
            </a:r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6B658-E3CA-4801-B1A3-DA61ED4D45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1" dirty="0"/>
              <a:t>Fake </a:t>
            </a:r>
            <a:r>
              <a:rPr lang="de-DE" b="1" i="1" dirty="0" err="1"/>
              <a:t>news</a:t>
            </a:r>
            <a:r>
              <a:rPr lang="de-DE" b="1" i="1" dirty="0"/>
              <a:t> </a:t>
            </a:r>
            <a:r>
              <a:rPr lang="de-DE" b="1" i="1" dirty="0" err="1"/>
              <a:t>are</a:t>
            </a:r>
            <a:r>
              <a:rPr lang="de-DE" b="1" i="1" dirty="0"/>
              <a:t> </a:t>
            </a:r>
            <a:r>
              <a:rPr lang="de-DE" b="1" i="1" dirty="0" err="1"/>
              <a:t>produced</a:t>
            </a:r>
            <a:r>
              <a:rPr lang="de-DE" b="1" i="1" dirty="0"/>
              <a:t> </a:t>
            </a:r>
            <a:r>
              <a:rPr lang="de-DE" b="1" i="1" dirty="0" err="1"/>
              <a:t>with</a:t>
            </a:r>
            <a:r>
              <a:rPr lang="de-DE" b="1" i="1" dirty="0"/>
              <a:t> </a:t>
            </a:r>
            <a:r>
              <a:rPr lang="de-DE" b="1" i="1" dirty="0" err="1"/>
              <a:t>with</a:t>
            </a:r>
            <a:r>
              <a:rPr lang="de-DE" b="1" i="1" dirty="0"/>
              <a:t> </a:t>
            </a:r>
            <a:r>
              <a:rPr lang="de-DE" b="1" i="1" dirty="0" err="1"/>
              <a:t>very</a:t>
            </a:r>
            <a:r>
              <a:rPr lang="de-DE" b="1" i="1" dirty="0"/>
              <a:t> </a:t>
            </a:r>
            <a:r>
              <a:rPr lang="de-DE" b="1" i="1" dirty="0" err="1"/>
              <a:t>realistuc</a:t>
            </a:r>
            <a:r>
              <a:rPr lang="de-DE" b="1" i="1" dirty="0"/>
              <a:t> </a:t>
            </a:r>
            <a:r>
              <a:rPr lang="de-DE" b="1" i="1" dirty="0" err="1"/>
              <a:t>fabricated</a:t>
            </a:r>
            <a:r>
              <a:rPr lang="de-DE" b="1" i="1" dirty="0"/>
              <a:t> </a:t>
            </a:r>
            <a:r>
              <a:rPr lang="de-DE" b="1" i="1" dirty="0" err="1"/>
              <a:t>video</a:t>
            </a:r>
            <a:r>
              <a:rPr lang="de-DE" b="1" i="1" dirty="0"/>
              <a:t> and </a:t>
            </a:r>
            <a:r>
              <a:rPr lang="de-DE" b="1" i="1" dirty="0" err="1"/>
              <a:t>audio</a:t>
            </a:r>
            <a:endParaRPr lang="de-DE" b="1" i="1" dirty="0"/>
          </a:p>
          <a:p>
            <a:r>
              <a:rPr lang="de-DE" dirty="0" err="1"/>
              <a:t>Rumour</a:t>
            </a:r>
            <a:r>
              <a:rPr lang="de-DE" dirty="0"/>
              <a:t> </a:t>
            </a:r>
            <a:r>
              <a:rPr lang="de-DE" dirty="0" err="1"/>
              <a:t>Debunker</a:t>
            </a:r>
            <a:r>
              <a:rPr lang="de-DE" dirty="0"/>
              <a:t> will </a:t>
            </a:r>
            <a:r>
              <a:rPr lang="de-DE" dirty="0" err="1"/>
              <a:t>give</a:t>
            </a:r>
            <a:r>
              <a:rPr lang="de-DE" dirty="0"/>
              <a:t> a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measurment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and </a:t>
            </a:r>
            <a:r>
              <a:rPr lang="de-DE" dirty="0" err="1"/>
              <a:t>news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endParaRPr lang="de-DE" dirty="0"/>
          </a:p>
          <a:p>
            <a:r>
              <a:rPr lang="de-DE" b="1" i="1" dirty="0" err="1"/>
              <a:t>Automated</a:t>
            </a:r>
            <a:r>
              <a:rPr lang="de-DE" b="1" i="1" dirty="0"/>
              <a:t> hyper-</a:t>
            </a:r>
            <a:r>
              <a:rPr lang="de-DE" b="1" i="1" dirty="0" err="1"/>
              <a:t>personalised</a:t>
            </a:r>
            <a:r>
              <a:rPr lang="de-DE" b="1" i="1" dirty="0"/>
              <a:t> </a:t>
            </a:r>
            <a:r>
              <a:rPr lang="de-DE" b="1" i="1" dirty="0" err="1"/>
              <a:t>disinformation</a:t>
            </a:r>
            <a:r>
              <a:rPr lang="de-DE" b="1" i="1" dirty="0"/>
              <a:t> </a:t>
            </a:r>
            <a:r>
              <a:rPr lang="de-DE" b="1" i="1" dirty="0" err="1"/>
              <a:t>campaigns</a:t>
            </a:r>
            <a:endParaRPr lang="de-DE" b="1" i="1" dirty="0"/>
          </a:p>
          <a:p>
            <a:r>
              <a:rPr lang="de-DE" dirty="0" err="1"/>
              <a:t>Rumour</a:t>
            </a:r>
            <a:r>
              <a:rPr lang="de-DE" dirty="0"/>
              <a:t> </a:t>
            </a:r>
            <a:r>
              <a:rPr lang="de-DE" dirty="0" err="1"/>
              <a:t>Debunker</a:t>
            </a:r>
            <a:r>
              <a:rPr lang="de-DE" dirty="0"/>
              <a:t> will </a:t>
            </a:r>
            <a:r>
              <a:rPr lang="de-DE" dirty="0" err="1"/>
              <a:t>inform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hyper-</a:t>
            </a:r>
            <a:r>
              <a:rPr lang="de-DE" dirty="0" err="1"/>
              <a:t>personalised</a:t>
            </a:r>
            <a:r>
              <a:rPr lang="de-DE" dirty="0"/>
              <a:t> </a:t>
            </a:r>
            <a:r>
              <a:rPr lang="de-DE" dirty="0" err="1"/>
              <a:t>disinformation</a:t>
            </a:r>
            <a:r>
              <a:rPr lang="de-DE" dirty="0"/>
              <a:t> </a:t>
            </a:r>
            <a:r>
              <a:rPr lang="de-DE" dirty="0" err="1"/>
              <a:t>campaign</a:t>
            </a:r>
            <a:endParaRPr lang="de-DE" dirty="0"/>
          </a:p>
          <a:p>
            <a:endParaRPr lang="de-DE" dirty="0"/>
          </a:p>
          <a:p>
            <a:r>
              <a:rPr lang="de-DE" b="1" i="1" dirty="0" err="1"/>
              <a:t>Automated</a:t>
            </a:r>
            <a:r>
              <a:rPr lang="de-DE" b="1" i="1" dirty="0"/>
              <a:t>, AI </a:t>
            </a:r>
            <a:r>
              <a:rPr lang="de-DE" b="1" i="1" dirty="0" err="1"/>
              <a:t>enabled</a:t>
            </a:r>
            <a:r>
              <a:rPr lang="de-DE" b="1" i="1" dirty="0"/>
              <a:t> </a:t>
            </a:r>
            <a:r>
              <a:rPr lang="de-DE" b="1" i="1" dirty="0" err="1"/>
              <a:t>analysis</a:t>
            </a:r>
            <a:r>
              <a:rPr lang="de-DE" b="1" i="1" dirty="0"/>
              <a:t> </a:t>
            </a:r>
            <a:r>
              <a:rPr lang="de-DE" b="1" i="1" dirty="0" err="1"/>
              <a:t>of</a:t>
            </a:r>
            <a:r>
              <a:rPr lang="de-DE" b="1" i="1" dirty="0"/>
              <a:t> social </a:t>
            </a:r>
            <a:r>
              <a:rPr lang="de-DE" b="1" i="1" dirty="0" err="1"/>
              <a:t>networks</a:t>
            </a:r>
            <a:r>
              <a:rPr lang="de-DE" b="1" i="1" dirty="0"/>
              <a:t> </a:t>
            </a:r>
            <a:r>
              <a:rPr lang="de-DE" b="1" i="1" dirty="0" err="1"/>
              <a:t>to</a:t>
            </a:r>
            <a:r>
              <a:rPr lang="de-DE" b="1" i="1" dirty="0"/>
              <a:t> </a:t>
            </a:r>
            <a:r>
              <a:rPr lang="de-DE" b="1" i="1" dirty="0" err="1"/>
              <a:t>identify</a:t>
            </a:r>
            <a:r>
              <a:rPr lang="de-DE" b="1" i="1" dirty="0"/>
              <a:t> </a:t>
            </a:r>
            <a:r>
              <a:rPr lang="de-DE" b="1" i="1" dirty="0" err="1"/>
              <a:t>key</a:t>
            </a:r>
            <a:r>
              <a:rPr lang="de-DE" b="1" i="1" dirty="0"/>
              <a:t> </a:t>
            </a:r>
            <a:r>
              <a:rPr lang="de-DE" b="1" i="1" dirty="0" err="1"/>
              <a:t>influencers</a:t>
            </a:r>
            <a:r>
              <a:rPr lang="de-DE" b="1" i="1" dirty="0"/>
              <a:t> </a:t>
            </a:r>
            <a:r>
              <a:rPr lang="de-DE" b="1" i="1" dirty="0" err="1"/>
              <a:t>for</a:t>
            </a:r>
            <a:r>
              <a:rPr lang="de-DE" b="1" i="1" dirty="0"/>
              <a:t> </a:t>
            </a:r>
            <a:r>
              <a:rPr lang="de-DE" b="1" i="1" dirty="0" err="1"/>
              <a:t>targeted</a:t>
            </a:r>
            <a:r>
              <a:rPr lang="de-DE" b="1" i="1" dirty="0"/>
              <a:t> </a:t>
            </a:r>
            <a:r>
              <a:rPr lang="de-DE" b="1" i="1" dirty="0" err="1"/>
              <a:t>disinformation</a:t>
            </a:r>
            <a:r>
              <a:rPr lang="de-DE" b="1" i="1" dirty="0"/>
              <a:t> </a:t>
            </a:r>
            <a:r>
              <a:rPr lang="de-DE" b="1" i="1" dirty="0" err="1"/>
              <a:t>campains</a:t>
            </a:r>
            <a:endParaRPr lang="de-DE" b="1" i="1" dirty="0"/>
          </a:p>
          <a:p>
            <a:r>
              <a:rPr lang="de-DE" dirty="0" err="1"/>
              <a:t>Rumour</a:t>
            </a:r>
            <a:r>
              <a:rPr lang="de-DE" dirty="0"/>
              <a:t> </a:t>
            </a:r>
            <a:r>
              <a:rPr lang="de-DE" dirty="0" err="1"/>
              <a:t>Debunker</a:t>
            </a:r>
            <a:r>
              <a:rPr lang="de-DE" dirty="0"/>
              <a:t> will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influencer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  <a:p>
            <a:endParaRPr lang="de-DE" dirty="0"/>
          </a:p>
          <a:p>
            <a:r>
              <a:rPr lang="de-DE" b="1" i="1" dirty="0" err="1"/>
              <a:t>Identify</a:t>
            </a:r>
            <a:r>
              <a:rPr lang="de-DE" b="1" i="1" dirty="0"/>
              <a:t> bot </a:t>
            </a:r>
            <a:r>
              <a:rPr lang="de-DE" b="1" i="1" dirty="0" err="1"/>
              <a:t>driven</a:t>
            </a:r>
            <a:r>
              <a:rPr lang="de-DE" b="1" i="1" dirty="0"/>
              <a:t> large-</a:t>
            </a:r>
            <a:r>
              <a:rPr lang="de-DE" b="1" i="1" dirty="0" err="1"/>
              <a:t>scale</a:t>
            </a:r>
            <a:r>
              <a:rPr lang="de-DE" b="1" i="1" dirty="0"/>
              <a:t> </a:t>
            </a:r>
            <a:r>
              <a:rPr lang="de-DE" b="1" i="1" dirty="0" err="1"/>
              <a:t>information</a:t>
            </a:r>
            <a:r>
              <a:rPr lang="de-DE" b="1" i="1" dirty="0"/>
              <a:t> </a:t>
            </a:r>
            <a:r>
              <a:rPr lang="de-DE" b="1" i="1" dirty="0" err="1"/>
              <a:t>generation</a:t>
            </a:r>
            <a:r>
              <a:rPr lang="de-DE" b="1" i="1" dirty="0"/>
              <a:t> and </a:t>
            </a:r>
            <a:r>
              <a:rPr lang="de-DE" b="1" i="1" dirty="0" err="1"/>
              <a:t>denial</a:t>
            </a:r>
            <a:r>
              <a:rPr lang="de-DE" b="1" i="1" dirty="0"/>
              <a:t> </a:t>
            </a:r>
            <a:r>
              <a:rPr lang="de-DE" b="1" i="1" dirty="0" err="1"/>
              <a:t>of</a:t>
            </a:r>
            <a:r>
              <a:rPr lang="de-DE" b="1" i="1" dirty="0"/>
              <a:t> </a:t>
            </a:r>
            <a:r>
              <a:rPr lang="de-DE" b="1" i="1" dirty="0" err="1"/>
              <a:t>information</a:t>
            </a:r>
            <a:r>
              <a:rPr lang="de-DE" b="1" i="1" dirty="0"/>
              <a:t> </a:t>
            </a:r>
            <a:r>
              <a:rPr lang="de-DE" b="1" i="1" dirty="0" err="1"/>
              <a:t>attacks</a:t>
            </a:r>
            <a:endParaRPr lang="de-DE" b="1" i="1" dirty="0"/>
          </a:p>
          <a:p>
            <a:r>
              <a:rPr lang="de-DE" dirty="0" err="1"/>
              <a:t>Rumour</a:t>
            </a:r>
            <a:r>
              <a:rPr lang="de-DE" dirty="0"/>
              <a:t> </a:t>
            </a:r>
            <a:r>
              <a:rPr lang="de-DE" dirty="0" err="1"/>
              <a:t>Debunker</a:t>
            </a:r>
            <a:r>
              <a:rPr lang="de-DE" dirty="0"/>
              <a:t> will </a:t>
            </a:r>
            <a:r>
              <a:rPr lang="de-DE" dirty="0" err="1"/>
              <a:t>identify</a:t>
            </a:r>
            <a:r>
              <a:rPr lang="de-DE" dirty="0"/>
              <a:t> bot </a:t>
            </a:r>
            <a:r>
              <a:rPr lang="de-DE" dirty="0" err="1"/>
              <a:t>user</a:t>
            </a:r>
            <a:r>
              <a:rPr lang="de-DE" dirty="0"/>
              <a:t> and </a:t>
            </a:r>
            <a:r>
              <a:rPr lang="de-DE" dirty="0" err="1"/>
              <a:t>mark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, transparent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FBBFB3A-3A1B-4D1A-A138-8AC2075ECEE8}"/>
              </a:ext>
            </a:extLst>
          </p:cNvPr>
          <p:cNvSpPr/>
          <p:nvPr/>
        </p:nvSpPr>
        <p:spPr>
          <a:xfrm>
            <a:off x="174808" y="1631671"/>
            <a:ext cx="268231" cy="2637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9C12AD-3221-4610-81BA-BEC379BC7AE4}"/>
              </a:ext>
            </a:extLst>
          </p:cNvPr>
          <p:cNvSpPr/>
          <p:nvPr/>
        </p:nvSpPr>
        <p:spPr>
          <a:xfrm>
            <a:off x="183753" y="2379210"/>
            <a:ext cx="268231" cy="2637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4F85ECE-D256-415E-8804-B80DFA75C5E3}"/>
              </a:ext>
            </a:extLst>
          </p:cNvPr>
          <p:cNvSpPr/>
          <p:nvPr/>
        </p:nvSpPr>
        <p:spPr>
          <a:xfrm>
            <a:off x="183752" y="3390498"/>
            <a:ext cx="268231" cy="2637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37263C2-CD91-4B75-A271-630C3FCB5107}"/>
              </a:ext>
            </a:extLst>
          </p:cNvPr>
          <p:cNvSpPr/>
          <p:nvPr/>
        </p:nvSpPr>
        <p:spPr>
          <a:xfrm>
            <a:off x="178536" y="4138037"/>
            <a:ext cx="268231" cy="2637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0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CACA1B-8132-47AE-BF31-D5F053D28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19C47-1BF5-4A8C-8AA8-41003F593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011DCC-A0E9-469C-80C9-490B0761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Solution </a:t>
            </a:r>
            <a:r>
              <a:rPr lang="de-DE" dirty="0" err="1"/>
              <a:t>Platform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CAA87-CEA7-405A-A74B-5C7F8DD6F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High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bases</a:t>
            </a:r>
            <a:r>
              <a:rPr lang="de-DE" dirty="0"/>
              <a:t> Analytical </a:t>
            </a:r>
            <a:r>
              <a:rPr lang="de-DE" dirty="0" err="1"/>
              <a:t>Platform</a:t>
            </a:r>
            <a:endParaRPr lang="de-AT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70CAAE-7266-41D7-A533-1001DE46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47788"/>
            <a:ext cx="5467134" cy="323837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9C22822-6BB9-434D-A549-F183DD944C68}"/>
              </a:ext>
            </a:extLst>
          </p:cNvPr>
          <p:cNvSpPr/>
          <p:nvPr/>
        </p:nvSpPr>
        <p:spPr>
          <a:xfrm>
            <a:off x="6822831" y="1652954"/>
            <a:ext cx="1529861" cy="8792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Google Risk Analytics </a:t>
            </a:r>
            <a:r>
              <a:rPr lang="de-DE" sz="1100" dirty="0" err="1"/>
              <a:t>rules</a:t>
            </a:r>
            <a:endParaRPr lang="de-AT" sz="1100" dirty="0"/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281DF24F-D5F9-4523-A16D-70D45C914060}"/>
              </a:ext>
            </a:extLst>
          </p:cNvPr>
          <p:cNvSpPr/>
          <p:nvPr/>
        </p:nvSpPr>
        <p:spPr>
          <a:xfrm>
            <a:off x="6095784" y="1916723"/>
            <a:ext cx="656708" cy="31652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47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B44543-C166-43A3-8A2A-6A0ADA4DB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8D94A-3B06-4763-81CB-206F8ED54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D5B305-6846-42B5-AA9C-8FFC8C00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Trial Integration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510B9-9653-4BB0-AD64-B77E1002C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Interfaces in DRIVER</a:t>
            </a:r>
            <a:endParaRPr lang="de-AT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AE123F2-ABC6-463E-A331-3D6E67581F29}"/>
              </a:ext>
            </a:extLst>
          </p:cNvPr>
          <p:cNvSpPr txBox="1">
            <a:spLocks/>
          </p:cNvSpPr>
          <p:nvPr/>
        </p:nvSpPr>
        <p:spPr>
          <a:xfrm>
            <a:off x="6553200" y="6343825"/>
            <a:ext cx="1812301" cy="32905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0F7360-1807-4746-9B70-7749FF2049C1}" type="slidenum">
              <a:rPr lang="en-US" sz="1000" smtClean="0"/>
              <a:pPr/>
              <a:t>8</a:t>
            </a:fld>
            <a:endParaRPr lang="en-US" sz="1000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58F33E-9DDD-47BA-9551-E9749F6CF50D}"/>
              </a:ext>
            </a:extLst>
          </p:cNvPr>
          <p:cNvSpPr txBox="1">
            <a:spLocks/>
          </p:cNvSpPr>
          <p:nvPr/>
        </p:nvSpPr>
        <p:spPr>
          <a:xfrm>
            <a:off x="6553200" y="6356351"/>
            <a:ext cx="1812301" cy="329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0F7360-1807-4746-9B70-7749FF2049C1}" type="slidenum">
              <a:rPr lang="en-US" sz="1000" smtClean="0"/>
              <a:pPr/>
              <a:t>8</a:t>
            </a:fld>
            <a:endParaRPr lang="en-US" sz="10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00655CB-F40B-4CA7-B0A4-7A8BA39EBC1E}"/>
              </a:ext>
            </a:extLst>
          </p:cNvPr>
          <p:cNvSpPr txBox="1"/>
          <p:nvPr/>
        </p:nvSpPr>
        <p:spPr>
          <a:xfrm>
            <a:off x="528111" y="2621039"/>
            <a:ext cx="1162122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Crowd Tasker App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7073F9-AFFE-4B48-948B-13E039F7D4CE}"/>
              </a:ext>
            </a:extLst>
          </p:cNvPr>
          <p:cNvSpPr txBox="1"/>
          <p:nvPr/>
        </p:nvSpPr>
        <p:spPr>
          <a:xfrm>
            <a:off x="6790493" y="2613301"/>
            <a:ext cx="1352643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Other COP tools API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620A337-72CE-4B6E-8B95-947AB896D8C9}"/>
              </a:ext>
            </a:extLst>
          </p:cNvPr>
          <p:cNvSpPr txBox="1"/>
          <p:nvPr/>
        </p:nvSpPr>
        <p:spPr>
          <a:xfrm>
            <a:off x="6390853" y="1460268"/>
            <a:ext cx="1138112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Mobile Clients</a:t>
            </a:r>
          </a:p>
        </p:txBody>
      </p:sp>
      <p:sp>
        <p:nvSpPr>
          <p:cNvPr id="17" name="Pfeil nach rechts 16">
            <a:extLst>
              <a:ext uri="{FF2B5EF4-FFF2-40B4-BE49-F238E27FC236}">
                <a16:creationId xmlns:a16="http://schemas.microsoft.com/office/drawing/2014/main" id="{B7811379-31CF-422E-B43E-0279984DC678}"/>
              </a:ext>
            </a:extLst>
          </p:cNvPr>
          <p:cNvSpPr/>
          <p:nvPr/>
        </p:nvSpPr>
        <p:spPr>
          <a:xfrm rot="7581918">
            <a:off x="5962603" y="1864055"/>
            <a:ext cx="521285" cy="27449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grpSp>
        <p:nvGrpSpPr>
          <p:cNvPr id="18" name="Gruppieren 18">
            <a:extLst>
              <a:ext uri="{FF2B5EF4-FFF2-40B4-BE49-F238E27FC236}">
                <a16:creationId xmlns:a16="http://schemas.microsoft.com/office/drawing/2014/main" id="{F724373B-9904-4CA9-88AF-CE573F7BB021}"/>
              </a:ext>
            </a:extLst>
          </p:cNvPr>
          <p:cNvGrpSpPr/>
          <p:nvPr/>
        </p:nvGrpSpPr>
        <p:grpSpPr>
          <a:xfrm>
            <a:off x="4662318" y="3756364"/>
            <a:ext cx="321609" cy="485692"/>
            <a:chOff x="5256076" y="3717032"/>
            <a:chExt cx="1188132" cy="1440160"/>
          </a:xfrm>
        </p:grpSpPr>
        <p:sp>
          <p:nvSpPr>
            <p:cNvPr id="19" name="Ellipse 19">
              <a:extLst>
                <a:ext uri="{FF2B5EF4-FFF2-40B4-BE49-F238E27FC236}">
                  <a16:creationId xmlns:a16="http://schemas.microsoft.com/office/drawing/2014/main" id="{5F880A95-265E-4836-B5B2-6D83FF2665C9}"/>
                </a:ext>
              </a:extLst>
            </p:cNvPr>
            <p:cNvSpPr/>
            <p:nvPr/>
          </p:nvSpPr>
          <p:spPr>
            <a:xfrm>
              <a:off x="5652120" y="3717032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20" name="Gerader Verbinder 20">
              <a:extLst>
                <a:ext uri="{FF2B5EF4-FFF2-40B4-BE49-F238E27FC236}">
                  <a16:creationId xmlns:a16="http://schemas.microsoft.com/office/drawing/2014/main" id="{7FDA3BFD-5004-49B2-B509-6DBA4D692E97}"/>
                </a:ext>
              </a:extLst>
            </p:cNvPr>
            <p:cNvCxnSpPr/>
            <p:nvPr/>
          </p:nvCxnSpPr>
          <p:spPr>
            <a:xfrm>
              <a:off x="5256076" y="4365104"/>
              <a:ext cx="1188132" cy="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1" name="Gerader Verbinder 21">
              <a:extLst>
                <a:ext uri="{FF2B5EF4-FFF2-40B4-BE49-F238E27FC236}">
                  <a16:creationId xmlns:a16="http://schemas.microsoft.com/office/drawing/2014/main" id="{4A0AFBDC-CF56-46D0-9610-A9CB17BB81E7}"/>
                </a:ext>
              </a:extLst>
            </p:cNvPr>
            <p:cNvCxnSpPr/>
            <p:nvPr/>
          </p:nvCxnSpPr>
          <p:spPr>
            <a:xfrm>
              <a:off x="5868144" y="4149080"/>
              <a:ext cx="0" cy="648072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" name="Gerader Verbinder 22">
              <a:extLst>
                <a:ext uri="{FF2B5EF4-FFF2-40B4-BE49-F238E27FC236}">
                  <a16:creationId xmlns:a16="http://schemas.microsoft.com/office/drawing/2014/main" id="{B9F0E36D-365B-490B-A923-EBD558CE8FD6}"/>
                </a:ext>
              </a:extLst>
            </p:cNvPr>
            <p:cNvCxnSpPr/>
            <p:nvPr/>
          </p:nvCxnSpPr>
          <p:spPr>
            <a:xfrm>
              <a:off x="5868144" y="4797152"/>
              <a:ext cx="360040" cy="36004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3" name="Gerader Verbinder 23">
              <a:extLst>
                <a:ext uri="{FF2B5EF4-FFF2-40B4-BE49-F238E27FC236}">
                  <a16:creationId xmlns:a16="http://schemas.microsoft.com/office/drawing/2014/main" id="{D7EA0E77-857F-4BE4-93C9-FDE70340DFB7}"/>
                </a:ext>
              </a:extLst>
            </p:cNvPr>
            <p:cNvCxnSpPr/>
            <p:nvPr/>
          </p:nvCxnSpPr>
          <p:spPr>
            <a:xfrm flipH="1">
              <a:off x="5551411" y="4797152"/>
              <a:ext cx="316733" cy="36004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25" name="Textfeld 26">
            <a:extLst>
              <a:ext uri="{FF2B5EF4-FFF2-40B4-BE49-F238E27FC236}">
                <a16:creationId xmlns:a16="http://schemas.microsoft.com/office/drawing/2014/main" id="{F9E27FEC-EEC9-4C4D-AA2F-B36130B39DD4}"/>
              </a:ext>
            </a:extLst>
          </p:cNvPr>
          <p:cNvSpPr txBox="1"/>
          <p:nvPr/>
        </p:nvSpPr>
        <p:spPr>
          <a:xfrm>
            <a:off x="6825730" y="3001006"/>
            <a:ext cx="1049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Identification of misinformation / classification</a:t>
            </a:r>
          </a:p>
        </p:txBody>
      </p:sp>
      <p:grpSp>
        <p:nvGrpSpPr>
          <p:cNvPr id="27" name="Gruppieren 28">
            <a:extLst>
              <a:ext uri="{FF2B5EF4-FFF2-40B4-BE49-F238E27FC236}">
                <a16:creationId xmlns:a16="http://schemas.microsoft.com/office/drawing/2014/main" id="{93EBBB55-342A-402D-B651-7FAE86A08023}"/>
              </a:ext>
            </a:extLst>
          </p:cNvPr>
          <p:cNvGrpSpPr/>
          <p:nvPr/>
        </p:nvGrpSpPr>
        <p:grpSpPr>
          <a:xfrm>
            <a:off x="648965" y="3492504"/>
            <a:ext cx="251648" cy="291107"/>
            <a:chOff x="5256076" y="3717032"/>
            <a:chExt cx="1188132" cy="1440160"/>
          </a:xfrm>
        </p:grpSpPr>
        <p:sp>
          <p:nvSpPr>
            <p:cNvPr id="28" name="Ellipse 29">
              <a:extLst>
                <a:ext uri="{FF2B5EF4-FFF2-40B4-BE49-F238E27FC236}">
                  <a16:creationId xmlns:a16="http://schemas.microsoft.com/office/drawing/2014/main" id="{65144686-2413-4FC4-A48B-A530436FBD7D}"/>
                </a:ext>
              </a:extLst>
            </p:cNvPr>
            <p:cNvSpPr/>
            <p:nvPr/>
          </p:nvSpPr>
          <p:spPr>
            <a:xfrm>
              <a:off x="5652120" y="3717032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29" name="Gerader Verbinder 30">
              <a:extLst>
                <a:ext uri="{FF2B5EF4-FFF2-40B4-BE49-F238E27FC236}">
                  <a16:creationId xmlns:a16="http://schemas.microsoft.com/office/drawing/2014/main" id="{0D019CB8-1748-478F-8DBB-E1EF37F40C4A}"/>
                </a:ext>
              </a:extLst>
            </p:cNvPr>
            <p:cNvCxnSpPr/>
            <p:nvPr/>
          </p:nvCxnSpPr>
          <p:spPr>
            <a:xfrm>
              <a:off x="5256076" y="4365104"/>
              <a:ext cx="1188132" cy="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0" name="Gerader Verbinder 31">
              <a:extLst>
                <a:ext uri="{FF2B5EF4-FFF2-40B4-BE49-F238E27FC236}">
                  <a16:creationId xmlns:a16="http://schemas.microsoft.com/office/drawing/2014/main" id="{257BAAEC-1A9A-4109-9C4F-15FB17229469}"/>
                </a:ext>
              </a:extLst>
            </p:cNvPr>
            <p:cNvCxnSpPr/>
            <p:nvPr/>
          </p:nvCxnSpPr>
          <p:spPr>
            <a:xfrm>
              <a:off x="5868144" y="4149080"/>
              <a:ext cx="0" cy="648072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1" name="Gerader Verbinder 32">
              <a:extLst>
                <a:ext uri="{FF2B5EF4-FFF2-40B4-BE49-F238E27FC236}">
                  <a16:creationId xmlns:a16="http://schemas.microsoft.com/office/drawing/2014/main" id="{1F8549F7-0051-4561-8E0F-CBCB5D421783}"/>
                </a:ext>
              </a:extLst>
            </p:cNvPr>
            <p:cNvCxnSpPr/>
            <p:nvPr/>
          </p:nvCxnSpPr>
          <p:spPr>
            <a:xfrm>
              <a:off x="5868144" y="4797152"/>
              <a:ext cx="360040" cy="36004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2" name="Gerader Verbinder 33">
              <a:extLst>
                <a:ext uri="{FF2B5EF4-FFF2-40B4-BE49-F238E27FC236}">
                  <a16:creationId xmlns:a16="http://schemas.microsoft.com/office/drawing/2014/main" id="{6E786EA7-482C-4646-B643-E30713A5647D}"/>
                </a:ext>
              </a:extLst>
            </p:cNvPr>
            <p:cNvCxnSpPr/>
            <p:nvPr/>
          </p:nvCxnSpPr>
          <p:spPr>
            <a:xfrm flipH="1">
              <a:off x="5551411" y="4797152"/>
              <a:ext cx="316733" cy="36004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33" name="Pfeil nach links und rechts 34">
            <a:extLst>
              <a:ext uri="{FF2B5EF4-FFF2-40B4-BE49-F238E27FC236}">
                <a16:creationId xmlns:a16="http://schemas.microsoft.com/office/drawing/2014/main" id="{7EF7DFDC-F91B-49E9-9BBA-1F9456173726}"/>
              </a:ext>
            </a:extLst>
          </p:cNvPr>
          <p:cNvSpPr/>
          <p:nvPr/>
        </p:nvSpPr>
        <p:spPr>
          <a:xfrm rot="5400000">
            <a:off x="828434" y="3135409"/>
            <a:ext cx="588342" cy="28674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4" name="Textfeld 35">
            <a:extLst>
              <a:ext uri="{FF2B5EF4-FFF2-40B4-BE49-F238E27FC236}">
                <a16:creationId xmlns:a16="http://schemas.microsoft.com/office/drawing/2014/main" id="{139E7185-C396-4C89-92CD-B4A4A25FEDEE}"/>
              </a:ext>
            </a:extLst>
          </p:cNvPr>
          <p:cNvSpPr txBox="1"/>
          <p:nvPr/>
        </p:nvSpPr>
        <p:spPr>
          <a:xfrm>
            <a:off x="1564753" y="3791569"/>
            <a:ext cx="1639126" cy="5539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b="1" dirty="0"/>
              <a:t>Volunteers with android phones</a:t>
            </a:r>
            <a:r>
              <a:rPr lang="en-GB" sz="1000" dirty="0"/>
              <a:t>: quality check and reporting tasks</a:t>
            </a:r>
          </a:p>
        </p:txBody>
      </p:sp>
      <p:sp>
        <p:nvSpPr>
          <p:cNvPr id="35" name="Textfeld 36">
            <a:extLst>
              <a:ext uri="{FF2B5EF4-FFF2-40B4-BE49-F238E27FC236}">
                <a16:creationId xmlns:a16="http://schemas.microsoft.com/office/drawing/2014/main" id="{7289425B-B256-4055-A417-E5DF260DE9A2}"/>
              </a:ext>
            </a:extLst>
          </p:cNvPr>
          <p:cNvSpPr txBox="1"/>
          <p:nvPr/>
        </p:nvSpPr>
        <p:spPr>
          <a:xfrm>
            <a:off x="5042401" y="3791569"/>
            <a:ext cx="186228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b="1" dirty="0"/>
              <a:t>Backend users</a:t>
            </a:r>
            <a:r>
              <a:rPr lang="en-GB" sz="1000" dirty="0"/>
              <a:t>: Set up crawling, analyse results, reporting</a:t>
            </a:r>
          </a:p>
        </p:txBody>
      </p:sp>
      <p:sp>
        <p:nvSpPr>
          <p:cNvPr id="36" name="Textfeld 37">
            <a:extLst>
              <a:ext uri="{FF2B5EF4-FFF2-40B4-BE49-F238E27FC236}">
                <a16:creationId xmlns:a16="http://schemas.microsoft.com/office/drawing/2014/main" id="{3BA55DBA-E53E-423F-9D7D-43308B201603}"/>
              </a:ext>
            </a:extLst>
          </p:cNvPr>
          <p:cNvSpPr txBox="1"/>
          <p:nvPr/>
        </p:nvSpPr>
        <p:spPr>
          <a:xfrm>
            <a:off x="4944914" y="5694365"/>
            <a:ext cx="1039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Informing</a:t>
            </a:r>
            <a:endParaRPr lang="en-GB" sz="1000" b="1" dirty="0"/>
          </a:p>
        </p:txBody>
      </p:sp>
      <p:sp>
        <p:nvSpPr>
          <p:cNvPr id="37" name="Textfeld 38">
            <a:extLst>
              <a:ext uri="{FF2B5EF4-FFF2-40B4-BE49-F238E27FC236}">
                <a16:creationId xmlns:a16="http://schemas.microsoft.com/office/drawing/2014/main" id="{68AB0A7E-2D35-494B-881C-7B5C222EBB4D}"/>
              </a:ext>
            </a:extLst>
          </p:cNvPr>
          <p:cNvSpPr txBox="1"/>
          <p:nvPr/>
        </p:nvSpPr>
        <p:spPr>
          <a:xfrm>
            <a:off x="3262353" y="4093190"/>
            <a:ext cx="837133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+ Observers</a:t>
            </a:r>
          </a:p>
        </p:txBody>
      </p:sp>
      <p:sp>
        <p:nvSpPr>
          <p:cNvPr id="38" name="Textfeld 39">
            <a:extLst>
              <a:ext uri="{FF2B5EF4-FFF2-40B4-BE49-F238E27FC236}">
                <a16:creationId xmlns:a16="http://schemas.microsoft.com/office/drawing/2014/main" id="{F140A742-9F3C-4F25-B464-1335E4C0BD22}"/>
              </a:ext>
            </a:extLst>
          </p:cNvPr>
          <p:cNvSpPr txBox="1"/>
          <p:nvPr/>
        </p:nvSpPr>
        <p:spPr>
          <a:xfrm>
            <a:off x="7874980" y="2972852"/>
            <a:ext cx="803717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+ Observers</a:t>
            </a:r>
          </a:p>
        </p:txBody>
      </p:sp>
      <p:sp>
        <p:nvSpPr>
          <p:cNvPr id="39" name="Pfeil nach links und rechts 41">
            <a:extLst>
              <a:ext uri="{FF2B5EF4-FFF2-40B4-BE49-F238E27FC236}">
                <a16:creationId xmlns:a16="http://schemas.microsoft.com/office/drawing/2014/main" id="{2159CC48-FF70-49CA-8CDE-1D2B8D4C4157}"/>
              </a:ext>
            </a:extLst>
          </p:cNvPr>
          <p:cNvSpPr/>
          <p:nvPr/>
        </p:nvSpPr>
        <p:spPr>
          <a:xfrm>
            <a:off x="6292604" y="2589584"/>
            <a:ext cx="452186" cy="304234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2" name="Pfeil nach links und rechts 45">
            <a:extLst>
              <a:ext uri="{FF2B5EF4-FFF2-40B4-BE49-F238E27FC236}">
                <a16:creationId xmlns:a16="http://schemas.microsoft.com/office/drawing/2014/main" id="{887F0D89-90E4-4970-B240-C7C1C2C5F7C5}"/>
              </a:ext>
            </a:extLst>
          </p:cNvPr>
          <p:cNvSpPr/>
          <p:nvPr/>
        </p:nvSpPr>
        <p:spPr>
          <a:xfrm>
            <a:off x="1776235" y="2586558"/>
            <a:ext cx="499685" cy="304234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dk1"/>
              </a:solidFill>
            </a:endParaRPr>
          </a:p>
        </p:txBody>
      </p:sp>
      <p:sp>
        <p:nvSpPr>
          <p:cNvPr id="43" name="Textfeld 46">
            <a:extLst>
              <a:ext uri="{FF2B5EF4-FFF2-40B4-BE49-F238E27FC236}">
                <a16:creationId xmlns:a16="http://schemas.microsoft.com/office/drawing/2014/main" id="{7A66E9FF-F801-43E8-BCB9-8EFBAED681B2}"/>
              </a:ext>
            </a:extLst>
          </p:cNvPr>
          <p:cNvSpPr txBox="1"/>
          <p:nvPr/>
        </p:nvSpPr>
        <p:spPr>
          <a:xfrm>
            <a:off x="1939705" y="2972852"/>
            <a:ext cx="168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Quality improved Alerts, Reminders</a:t>
            </a:r>
          </a:p>
        </p:txBody>
      </p:sp>
      <p:sp>
        <p:nvSpPr>
          <p:cNvPr id="44" name="Textfeld 47">
            <a:extLst>
              <a:ext uri="{FF2B5EF4-FFF2-40B4-BE49-F238E27FC236}">
                <a16:creationId xmlns:a16="http://schemas.microsoft.com/office/drawing/2014/main" id="{2F8D4099-9433-4C45-9BD7-130181DD9E38}"/>
              </a:ext>
            </a:extLst>
          </p:cNvPr>
          <p:cNvSpPr txBox="1"/>
          <p:nvPr/>
        </p:nvSpPr>
        <p:spPr>
          <a:xfrm>
            <a:off x="524948" y="2143987"/>
            <a:ext cx="1165285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Volunteer reports</a:t>
            </a:r>
          </a:p>
        </p:txBody>
      </p:sp>
      <p:grpSp>
        <p:nvGrpSpPr>
          <p:cNvPr id="45" name="Gruppieren 28">
            <a:extLst>
              <a:ext uri="{FF2B5EF4-FFF2-40B4-BE49-F238E27FC236}">
                <a16:creationId xmlns:a16="http://schemas.microsoft.com/office/drawing/2014/main" id="{7AFE4C77-CFB6-4525-A294-9DFF9A13F5D1}"/>
              </a:ext>
            </a:extLst>
          </p:cNvPr>
          <p:cNvGrpSpPr/>
          <p:nvPr/>
        </p:nvGrpSpPr>
        <p:grpSpPr>
          <a:xfrm>
            <a:off x="781068" y="4075718"/>
            <a:ext cx="251648" cy="291107"/>
            <a:chOff x="5256076" y="3717032"/>
            <a:chExt cx="1188132" cy="1440160"/>
          </a:xfrm>
        </p:grpSpPr>
        <p:sp>
          <p:nvSpPr>
            <p:cNvPr id="46" name="Ellipse 29">
              <a:extLst>
                <a:ext uri="{FF2B5EF4-FFF2-40B4-BE49-F238E27FC236}">
                  <a16:creationId xmlns:a16="http://schemas.microsoft.com/office/drawing/2014/main" id="{98092FB4-D2E6-4265-B278-C95C7144A07B}"/>
                </a:ext>
              </a:extLst>
            </p:cNvPr>
            <p:cNvSpPr/>
            <p:nvPr/>
          </p:nvSpPr>
          <p:spPr>
            <a:xfrm>
              <a:off x="5652120" y="3717032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47" name="Gerader Verbinder 30">
              <a:extLst>
                <a:ext uri="{FF2B5EF4-FFF2-40B4-BE49-F238E27FC236}">
                  <a16:creationId xmlns:a16="http://schemas.microsoft.com/office/drawing/2014/main" id="{1D0C2989-A97D-4F58-A26B-FF9CFD1B0121}"/>
                </a:ext>
              </a:extLst>
            </p:cNvPr>
            <p:cNvCxnSpPr/>
            <p:nvPr/>
          </p:nvCxnSpPr>
          <p:spPr>
            <a:xfrm>
              <a:off x="5256076" y="4365104"/>
              <a:ext cx="1188132" cy="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8" name="Gerader Verbinder 31">
              <a:extLst>
                <a:ext uri="{FF2B5EF4-FFF2-40B4-BE49-F238E27FC236}">
                  <a16:creationId xmlns:a16="http://schemas.microsoft.com/office/drawing/2014/main" id="{5FBB2FE7-2C69-4835-B7AD-93C958D6B0D6}"/>
                </a:ext>
              </a:extLst>
            </p:cNvPr>
            <p:cNvCxnSpPr/>
            <p:nvPr/>
          </p:nvCxnSpPr>
          <p:spPr>
            <a:xfrm>
              <a:off x="5868144" y="4149080"/>
              <a:ext cx="0" cy="648072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9" name="Gerader Verbinder 32">
              <a:extLst>
                <a:ext uri="{FF2B5EF4-FFF2-40B4-BE49-F238E27FC236}">
                  <a16:creationId xmlns:a16="http://schemas.microsoft.com/office/drawing/2014/main" id="{56E72E0B-AEE8-4F66-A123-75B381AAF9F5}"/>
                </a:ext>
              </a:extLst>
            </p:cNvPr>
            <p:cNvCxnSpPr/>
            <p:nvPr/>
          </p:nvCxnSpPr>
          <p:spPr>
            <a:xfrm>
              <a:off x="5868144" y="4797152"/>
              <a:ext cx="360040" cy="36004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0" name="Gerader Verbinder 33">
              <a:extLst>
                <a:ext uri="{FF2B5EF4-FFF2-40B4-BE49-F238E27FC236}">
                  <a16:creationId xmlns:a16="http://schemas.microsoft.com/office/drawing/2014/main" id="{DAB111E5-7A2E-4C5E-836A-950DA15A3065}"/>
                </a:ext>
              </a:extLst>
            </p:cNvPr>
            <p:cNvCxnSpPr/>
            <p:nvPr/>
          </p:nvCxnSpPr>
          <p:spPr>
            <a:xfrm flipH="1">
              <a:off x="5551411" y="4797152"/>
              <a:ext cx="316733" cy="36004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51" name="Gruppieren 28">
            <a:extLst>
              <a:ext uri="{FF2B5EF4-FFF2-40B4-BE49-F238E27FC236}">
                <a16:creationId xmlns:a16="http://schemas.microsoft.com/office/drawing/2014/main" id="{0F67A0A9-BD08-4CA8-BBB7-FC44CF46AF72}"/>
              </a:ext>
            </a:extLst>
          </p:cNvPr>
          <p:cNvGrpSpPr/>
          <p:nvPr/>
        </p:nvGrpSpPr>
        <p:grpSpPr>
          <a:xfrm>
            <a:off x="1136262" y="3528508"/>
            <a:ext cx="251648" cy="291107"/>
            <a:chOff x="5256076" y="3717032"/>
            <a:chExt cx="1188132" cy="1440160"/>
          </a:xfrm>
        </p:grpSpPr>
        <p:sp>
          <p:nvSpPr>
            <p:cNvPr id="52" name="Ellipse 29">
              <a:extLst>
                <a:ext uri="{FF2B5EF4-FFF2-40B4-BE49-F238E27FC236}">
                  <a16:creationId xmlns:a16="http://schemas.microsoft.com/office/drawing/2014/main" id="{E9A185EC-5D5C-485C-8098-67FEF907D91C}"/>
                </a:ext>
              </a:extLst>
            </p:cNvPr>
            <p:cNvSpPr/>
            <p:nvPr/>
          </p:nvSpPr>
          <p:spPr>
            <a:xfrm>
              <a:off x="5652120" y="3717032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53" name="Gerader Verbinder 30">
              <a:extLst>
                <a:ext uri="{FF2B5EF4-FFF2-40B4-BE49-F238E27FC236}">
                  <a16:creationId xmlns:a16="http://schemas.microsoft.com/office/drawing/2014/main" id="{55CE2F09-DB06-42B0-8B06-C7B459889A0F}"/>
                </a:ext>
              </a:extLst>
            </p:cNvPr>
            <p:cNvCxnSpPr/>
            <p:nvPr/>
          </p:nvCxnSpPr>
          <p:spPr>
            <a:xfrm>
              <a:off x="5256076" y="4365104"/>
              <a:ext cx="1188132" cy="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4" name="Gerader Verbinder 31">
              <a:extLst>
                <a:ext uri="{FF2B5EF4-FFF2-40B4-BE49-F238E27FC236}">
                  <a16:creationId xmlns:a16="http://schemas.microsoft.com/office/drawing/2014/main" id="{DA726170-9B97-49BE-9CF2-8851DD2A9E8C}"/>
                </a:ext>
              </a:extLst>
            </p:cNvPr>
            <p:cNvCxnSpPr/>
            <p:nvPr/>
          </p:nvCxnSpPr>
          <p:spPr>
            <a:xfrm>
              <a:off x="5868144" y="4149080"/>
              <a:ext cx="0" cy="648072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5" name="Gerader Verbinder 32">
              <a:extLst>
                <a:ext uri="{FF2B5EF4-FFF2-40B4-BE49-F238E27FC236}">
                  <a16:creationId xmlns:a16="http://schemas.microsoft.com/office/drawing/2014/main" id="{DC80BEC0-E44F-4736-9C1E-858FFCD30918}"/>
                </a:ext>
              </a:extLst>
            </p:cNvPr>
            <p:cNvCxnSpPr/>
            <p:nvPr/>
          </p:nvCxnSpPr>
          <p:spPr>
            <a:xfrm>
              <a:off x="5868144" y="4797152"/>
              <a:ext cx="360040" cy="36004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6" name="Gerader Verbinder 33">
              <a:extLst>
                <a:ext uri="{FF2B5EF4-FFF2-40B4-BE49-F238E27FC236}">
                  <a16:creationId xmlns:a16="http://schemas.microsoft.com/office/drawing/2014/main" id="{06B0AA60-38E3-4739-A28C-396F8BFFA6A0}"/>
                </a:ext>
              </a:extLst>
            </p:cNvPr>
            <p:cNvCxnSpPr/>
            <p:nvPr/>
          </p:nvCxnSpPr>
          <p:spPr>
            <a:xfrm flipH="1">
              <a:off x="5551411" y="4797152"/>
              <a:ext cx="316733" cy="36004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57" name="Gruppieren 28">
            <a:extLst>
              <a:ext uri="{FF2B5EF4-FFF2-40B4-BE49-F238E27FC236}">
                <a16:creationId xmlns:a16="http://schemas.microsoft.com/office/drawing/2014/main" id="{39053FBB-9E3A-45C1-A87D-60C7F60020A1}"/>
              </a:ext>
            </a:extLst>
          </p:cNvPr>
          <p:cNvGrpSpPr/>
          <p:nvPr/>
        </p:nvGrpSpPr>
        <p:grpSpPr>
          <a:xfrm>
            <a:off x="1181516" y="4068568"/>
            <a:ext cx="251648" cy="291107"/>
            <a:chOff x="5256076" y="3717032"/>
            <a:chExt cx="1188132" cy="1440160"/>
          </a:xfrm>
        </p:grpSpPr>
        <p:sp>
          <p:nvSpPr>
            <p:cNvPr id="58" name="Ellipse 29">
              <a:extLst>
                <a:ext uri="{FF2B5EF4-FFF2-40B4-BE49-F238E27FC236}">
                  <a16:creationId xmlns:a16="http://schemas.microsoft.com/office/drawing/2014/main" id="{E230B571-1174-4D0C-984E-F5968E283A84}"/>
                </a:ext>
              </a:extLst>
            </p:cNvPr>
            <p:cNvSpPr/>
            <p:nvPr/>
          </p:nvSpPr>
          <p:spPr>
            <a:xfrm>
              <a:off x="5652120" y="3717032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59" name="Gerader Verbinder 30">
              <a:extLst>
                <a:ext uri="{FF2B5EF4-FFF2-40B4-BE49-F238E27FC236}">
                  <a16:creationId xmlns:a16="http://schemas.microsoft.com/office/drawing/2014/main" id="{8526995A-6B86-4D5D-B269-AAF4D197B457}"/>
                </a:ext>
              </a:extLst>
            </p:cNvPr>
            <p:cNvCxnSpPr/>
            <p:nvPr/>
          </p:nvCxnSpPr>
          <p:spPr>
            <a:xfrm>
              <a:off x="5256076" y="4365104"/>
              <a:ext cx="1188132" cy="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0" name="Gerader Verbinder 31">
              <a:extLst>
                <a:ext uri="{FF2B5EF4-FFF2-40B4-BE49-F238E27FC236}">
                  <a16:creationId xmlns:a16="http://schemas.microsoft.com/office/drawing/2014/main" id="{DEB806E0-A20A-4ED3-8722-791E22832303}"/>
                </a:ext>
              </a:extLst>
            </p:cNvPr>
            <p:cNvCxnSpPr/>
            <p:nvPr/>
          </p:nvCxnSpPr>
          <p:spPr>
            <a:xfrm>
              <a:off x="5868144" y="4149080"/>
              <a:ext cx="0" cy="648072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1" name="Gerader Verbinder 32">
              <a:extLst>
                <a:ext uri="{FF2B5EF4-FFF2-40B4-BE49-F238E27FC236}">
                  <a16:creationId xmlns:a16="http://schemas.microsoft.com/office/drawing/2014/main" id="{E6D20D60-3888-4AD6-AE98-8C96658988F6}"/>
                </a:ext>
              </a:extLst>
            </p:cNvPr>
            <p:cNvCxnSpPr/>
            <p:nvPr/>
          </p:nvCxnSpPr>
          <p:spPr>
            <a:xfrm>
              <a:off x="5868144" y="4797152"/>
              <a:ext cx="360040" cy="36004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2" name="Gerader Verbinder 33">
              <a:extLst>
                <a:ext uri="{FF2B5EF4-FFF2-40B4-BE49-F238E27FC236}">
                  <a16:creationId xmlns:a16="http://schemas.microsoft.com/office/drawing/2014/main" id="{2B1B6D2C-D433-4622-8439-92B8FD4C7AEB}"/>
                </a:ext>
              </a:extLst>
            </p:cNvPr>
            <p:cNvCxnSpPr/>
            <p:nvPr/>
          </p:nvCxnSpPr>
          <p:spPr>
            <a:xfrm flipH="1">
              <a:off x="5551411" y="4797152"/>
              <a:ext cx="316733" cy="36004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63" name="Gruppieren 28">
            <a:extLst>
              <a:ext uri="{FF2B5EF4-FFF2-40B4-BE49-F238E27FC236}">
                <a16:creationId xmlns:a16="http://schemas.microsoft.com/office/drawing/2014/main" id="{487E09C2-6186-4101-A2FC-007166516FB7}"/>
              </a:ext>
            </a:extLst>
          </p:cNvPr>
          <p:cNvGrpSpPr/>
          <p:nvPr/>
        </p:nvGrpSpPr>
        <p:grpSpPr>
          <a:xfrm>
            <a:off x="1497000" y="3404291"/>
            <a:ext cx="251648" cy="291107"/>
            <a:chOff x="5256076" y="3717032"/>
            <a:chExt cx="1188132" cy="1440160"/>
          </a:xfrm>
        </p:grpSpPr>
        <p:sp>
          <p:nvSpPr>
            <p:cNvPr id="64" name="Ellipse 29">
              <a:extLst>
                <a:ext uri="{FF2B5EF4-FFF2-40B4-BE49-F238E27FC236}">
                  <a16:creationId xmlns:a16="http://schemas.microsoft.com/office/drawing/2014/main" id="{38CD15CC-F109-4C0C-BAD1-188B71B44AFC}"/>
                </a:ext>
              </a:extLst>
            </p:cNvPr>
            <p:cNvSpPr/>
            <p:nvPr/>
          </p:nvSpPr>
          <p:spPr>
            <a:xfrm>
              <a:off x="5652120" y="3717032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cxnSp>
          <p:nvCxnSpPr>
            <p:cNvPr id="65" name="Gerader Verbinder 30">
              <a:extLst>
                <a:ext uri="{FF2B5EF4-FFF2-40B4-BE49-F238E27FC236}">
                  <a16:creationId xmlns:a16="http://schemas.microsoft.com/office/drawing/2014/main" id="{0A52D6C9-D936-40DD-A7EF-C27DD88FB0B2}"/>
                </a:ext>
              </a:extLst>
            </p:cNvPr>
            <p:cNvCxnSpPr/>
            <p:nvPr/>
          </p:nvCxnSpPr>
          <p:spPr>
            <a:xfrm>
              <a:off x="5256076" y="4365104"/>
              <a:ext cx="1188132" cy="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6" name="Gerader Verbinder 31">
              <a:extLst>
                <a:ext uri="{FF2B5EF4-FFF2-40B4-BE49-F238E27FC236}">
                  <a16:creationId xmlns:a16="http://schemas.microsoft.com/office/drawing/2014/main" id="{A667D7A9-38C9-4497-9481-4EC0FF271867}"/>
                </a:ext>
              </a:extLst>
            </p:cNvPr>
            <p:cNvCxnSpPr/>
            <p:nvPr/>
          </p:nvCxnSpPr>
          <p:spPr>
            <a:xfrm>
              <a:off x="5868144" y="4149080"/>
              <a:ext cx="0" cy="648072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7" name="Gerader Verbinder 32">
              <a:extLst>
                <a:ext uri="{FF2B5EF4-FFF2-40B4-BE49-F238E27FC236}">
                  <a16:creationId xmlns:a16="http://schemas.microsoft.com/office/drawing/2014/main" id="{B77170E2-8210-4A63-8514-604016D399C2}"/>
                </a:ext>
              </a:extLst>
            </p:cNvPr>
            <p:cNvCxnSpPr/>
            <p:nvPr/>
          </p:nvCxnSpPr>
          <p:spPr>
            <a:xfrm>
              <a:off x="5868144" y="4797152"/>
              <a:ext cx="360040" cy="36004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8" name="Gerader Verbinder 33">
              <a:extLst>
                <a:ext uri="{FF2B5EF4-FFF2-40B4-BE49-F238E27FC236}">
                  <a16:creationId xmlns:a16="http://schemas.microsoft.com/office/drawing/2014/main" id="{68E83757-F268-42F6-A4E4-118E7EE9CBAF}"/>
                </a:ext>
              </a:extLst>
            </p:cNvPr>
            <p:cNvCxnSpPr/>
            <p:nvPr/>
          </p:nvCxnSpPr>
          <p:spPr>
            <a:xfrm flipH="1">
              <a:off x="5551411" y="4797152"/>
              <a:ext cx="316733" cy="36004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69" name="Textfeld 13">
            <a:extLst>
              <a:ext uri="{FF2B5EF4-FFF2-40B4-BE49-F238E27FC236}">
                <a16:creationId xmlns:a16="http://schemas.microsoft.com/office/drawing/2014/main" id="{67680A46-FEE4-4DBA-8316-028EFFDE2F40}"/>
              </a:ext>
            </a:extLst>
          </p:cNvPr>
          <p:cNvSpPr txBox="1"/>
          <p:nvPr/>
        </p:nvSpPr>
        <p:spPr>
          <a:xfrm>
            <a:off x="2368366" y="2633371"/>
            <a:ext cx="1055140" cy="2462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 err="1"/>
              <a:t>RumDebunk</a:t>
            </a:r>
            <a:r>
              <a:rPr lang="en-GB" sz="1000" dirty="0"/>
              <a:t> API</a:t>
            </a:r>
          </a:p>
        </p:txBody>
      </p:sp>
      <p:sp>
        <p:nvSpPr>
          <p:cNvPr id="70" name="Pfeil nach links und rechts 41">
            <a:extLst>
              <a:ext uri="{FF2B5EF4-FFF2-40B4-BE49-F238E27FC236}">
                <a16:creationId xmlns:a16="http://schemas.microsoft.com/office/drawing/2014/main" id="{8697E4FF-4775-43DD-80E1-11EAD718A47E}"/>
              </a:ext>
            </a:extLst>
          </p:cNvPr>
          <p:cNvSpPr/>
          <p:nvPr/>
        </p:nvSpPr>
        <p:spPr>
          <a:xfrm>
            <a:off x="3530023" y="2633371"/>
            <a:ext cx="464768" cy="304234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5B7C047-D88E-4591-83A5-9259AD5F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219" y="2348262"/>
            <a:ext cx="2094618" cy="1240714"/>
          </a:xfrm>
          <a:prstGeom prst="rect">
            <a:avLst/>
          </a:prstGeom>
        </p:spPr>
      </p:pic>
      <p:sp>
        <p:nvSpPr>
          <p:cNvPr id="72" name="Textfeld 38">
            <a:extLst>
              <a:ext uri="{FF2B5EF4-FFF2-40B4-BE49-F238E27FC236}">
                <a16:creationId xmlns:a16="http://schemas.microsoft.com/office/drawing/2014/main" id="{23F7BF4F-A87F-4A6F-8CC9-2CA2605C75E0}"/>
              </a:ext>
            </a:extLst>
          </p:cNvPr>
          <p:cNvSpPr txBox="1"/>
          <p:nvPr/>
        </p:nvSpPr>
        <p:spPr>
          <a:xfrm>
            <a:off x="7628613" y="1761958"/>
            <a:ext cx="837133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+ Observers</a:t>
            </a:r>
          </a:p>
        </p:txBody>
      </p:sp>
    </p:spTree>
    <p:extLst>
      <p:ext uri="{BB962C8B-B14F-4D97-AF65-F5344CB8AC3E}">
        <p14:creationId xmlns:p14="http://schemas.microsoft.com/office/powerpoint/2010/main" val="334797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1472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9E96BE1366749B5994691468FA9F5" ma:contentTypeVersion="4" ma:contentTypeDescription="Create a new document." ma:contentTypeScope="" ma:versionID="6895eae583ae2e32fee60f6fc95f2047">
  <xsd:schema xmlns:xsd="http://www.w3.org/2001/XMLSchema" xmlns:xs="http://www.w3.org/2001/XMLSchema" xmlns:p="http://schemas.microsoft.com/office/2006/metadata/properties" xmlns:ns2="bb180c85-76f3-48e0-b328-7ffec8745cdb" xmlns:ns3="9107859c-f784-45d5-9a48-227635d9abf6" targetNamespace="http://schemas.microsoft.com/office/2006/metadata/properties" ma:root="true" ma:fieldsID="bff4088a3902838dc031c6ff4bab57a5" ns2:_="" ns3:_="">
    <xsd:import namespace="bb180c85-76f3-48e0-b328-7ffec8745cdb"/>
    <xsd:import namespace="9107859c-f784-45d5-9a48-227635d9a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80c85-76f3-48e0-b328-7ffec8745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7859c-f784-45d5-9a48-227635d9a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C2D9EA-278E-4B21-9C9F-AA979B729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80c85-76f3-48e0-b328-7ffec8745cdb"/>
    <ds:schemaRef ds:uri="9107859c-f784-45d5-9a48-227635d9a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135B-4F18-4F96-96F4-A3CCFF431953}">
  <ds:schemaRefs>
    <ds:schemaRef ds:uri="http://purl.org/dc/terms/"/>
    <ds:schemaRef ds:uri="http://schemas.openxmlformats.org/package/2006/metadata/core-properties"/>
    <ds:schemaRef ds:uri="bb180c85-76f3-48e0-b328-7ffec8745cd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107859c-f784-45d5-9a48-227635d9abf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E3DEEA-672F-4F71-872D-DCF3BDC69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Bildschirmpräsentation (16:9)</PresentationFormat>
  <Paragraphs>79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Avenir Book</vt:lpstr>
      <vt:lpstr>Brandon Text Medium</vt:lpstr>
      <vt:lpstr>Calibri</vt:lpstr>
      <vt:lpstr>Wingdings</vt:lpstr>
      <vt:lpstr>Thème Office</vt:lpstr>
      <vt:lpstr>WP934 Rumour Debunker</vt:lpstr>
      <vt:lpstr>Overview</vt:lpstr>
      <vt:lpstr>Typical Scenario I</vt:lpstr>
      <vt:lpstr>Typical Scenario II</vt:lpstr>
      <vt:lpstr>Technologies supporting Disinformation</vt:lpstr>
      <vt:lpstr>Additional capabilities for CDM</vt:lpstr>
      <vt:lpstr>Solution Platform</vt:lpstr>
      <vt:lpstr>Possible options for Trial Integration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Rikka</dc:creator>
  <cp:lastModifiedBy>Steindl Claudia</cp:lastModifiedBy>
  <cp:revision>576</cp:revision>
  <cp:lastPrinted>2017-09-05T06:36:20Z</cp:lastPrinted>
  <dcterms:created xsi:type="dcterms:W3CDTF">2015-10-12T13:00:17Z</dcterms:created>
  <dcterms:modified xsi:type="dcterms:W3CDTF">2019-05-08T11:50:44Z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0x0101002559E96BE1366749B5994691468FA9F5</vt:lpwstr>
  </property>
</Properties>
</file>